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sldIdLst>
    <p:sldId id="256" r:id="rId2"/>
    <p:sldId id="299" r:id="rId3"/>
    <p:sldId id="303" r:id="rId4"/>
    <p:sldId id="300" r:id="rId5"/>
    <p:sldId id="261" r:id="rId6"/>
    <p:sldId id="302" r:id="rId7"/>
    <p:sldId id="330" r:id="rId8"/>
    <p:sldId id="331" r:id="rId9"/>
    <p:sldId id="332" r:id="rId10"/>
    <p:sldId id="333" r:id="rId11"/>
    <p:sldId id="334" r:id="rId12"/>
    <p:sldId id="301" r:id="rId13"/>
    <p:sldId id="267" r:id="rId14"/>
    <p:sldId id="265" r:id="rId15"/>
    <p:sldId id="266" r:id="rId16"/>
    <p:sldId id="271" r:id="rId17"/>
    <p:sldId id="304" r:id="rId18"/>
    <p:sldId id="272" r:id="rId19"/>
    <p:sldId id="273" r:id="rId20"/>
    <p:sldId id="274" r:id="rId21"/>
    <p:sldId id="275" r:id="rId22"/>
    <p:sldId id="276" r:id="rId23"/>
    <p:sldId id="277" r:id="rId24"/>
    <p:sldId id="305" r:id="rId25"/>
    <p:sldId id="278" r:id="rId26"/>
    <p:sldId id="279" r:id="rId27"/>
    <p:sldId id="306" r:id="rId28"/>
    <p:sldId id="280" r:id="rId29"/>
    <p:sldId id="281" r:id="rId30"/>
    <p:sldId id="282" r:id="rId31"/>
    <p:sldId id="283" r:id="rId32"/>
    <p:sldId id="284" r:id="rId33"/>
    <p:sldId id="307" r:id="rId34"/>
    <p:sldId id="285" r:id="rId35"/>
    <p:sldId id="315" r:id="rId36"/>
    <p:sldId id="308" r:id="rId37"/>
    <p:sldId id="335" r:id="rId38"/>
    <p:sldId id="286" r:id="rId39"/>
    <p:sldId id="336" r:id="rId40"/>
    <p:sldId id="309" r:id="rId41"/>
    <p:sldId id="310" r:id="rId42"/>
    <p:sldId id="311" r:id="rId43"/>
    <p:sldId id="312" r:id="rId44"/>
    <p:sldId id="313" r:id="rId45"/>
    <p:sldId id="321" r:id="rId46"/>
    <p:sldId id="337" r:id="rId47"/>
    <p:sldId id="322" r:id="rId48"/>
    <p:sldId id="323" r:id="rId49"/>
    <p:sldId id="324" r:id="rId50"/>
    <p:sldId id="325" r:id="rId51"/>
    <p:sldId id="326" r:id="rId52"/>
    <p:sldId id="327" r:id="rId53"/>
    <p:sldId id="328" r:id="rId54"/>
    <p:sldId id="287" r:id="rId55"/>
    <p:sldId id="288" r:id="rId56"/>
    <p:sldId id="291" r:id="rId57"/>
    <p:sldId id="316" r:id="rId58"/>
    <p:sldId id="318" r:id="rId59"/>
    <p:sldId id="289" r:id="rId60"/>
    <p:sldId id="290" r:id="rId61"/>
    <p:sldId id="297" r:id="rId62"/>
    <p:sldId id="298" r:id="rId63"/>
    <p:sldId id="319" r:id="rId6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5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90" autoAdjust="0"/>
    <p:restoredTop sz="94660"/>
  </p:normalViewPr>
  <p:slideViewPr>
    <p:cSldViewPr snapToGrid="0">
      <p:cViewPr>
        <p:scale>
          <a:sx n="100" d="100"/>
          <a:sy n="100" d="100"/>
        </p:scale>
        <p:origin x="-328" y="-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2081771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3544995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6353479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38486928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552002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31666008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26667606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5990834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427988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0B8E609-8106-4194-9A1E-806FDC5FBA7B}" type="datetimeFigureOut">
              <a:rPr lang="en-US" smtClean="0"/>
              <a:t>4/23/2021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2567778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B8E609-8106-4194-9A1E-806FDC5FBA7B}" type="datetimeFigureOut">
              <a:rPr lang="en-US" smtClean="0"/>
              <a:t>4/23/2021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3283259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0B8E609-8106-4194-9A1E-806FDC5FBA7B}" type="datetimeFigureOut">
              <a:rPr lang="en-US" smtClean="0"/>
              <a:t>4/23/2021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1828666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0B8E609-8106-4194-9A1E-806FDC5FBA7B}" type="datetimeFigureOut">
              <a:rPr lang="en-US" smtClean="0"/>
              <a:t>4/23/2021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2853424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B8E609-8106-4194-9A1E-806FDC5FBA7B}" type="datetimeFigureOut">
              <a:rPr lang="en-US" smtClean="0"/>
              <a:t>4/23/2021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2365710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0B8E609-8106-4194-9A1E-806FDC5FBA7B}" type="datetimeFigureOut">
              <a:rPr lang="en-US" smtClean="0"/>
              <a:t>4/23/2021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2442093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0B8E609-8106-4194-9A1E-806FDC5FBA7B}" type="datetimeFigureOut">
              <a:rPr lang="en-US" smtClean="0"/>
              <a:t>4/23/2021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50F02D-FC2D-4C26-B20C-C14A68C6198A}" type="slidenum">
              <a:rPr lang="en-US" smtClean="0"/>
              <a:t>‹#›</a:t>
            </a:fld>
            <a:endParaRPr lang="en-US"/>
          </a:p>
        </p:txBody>
      </p:sp>
    </p:spTree>
    <p:extLst>
      <p:ext uri="{BB962C8B-B14F-4D97-AF65-F5344CB8AC3E}">
        <p14:creationId xmlns:p14="http://schemas.microsoft.com/office/powerpoint/2010/main" val="651304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0B8E609-8106-4194-9A1E-806FDC5FBA7B}" type="datetimeFigureOut">
              <a:rPr lang="en-US" smtClean="0"/>
              <a:t>4/23/2021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650F02D-FC2D-4C26-B20C-C14A68C6198A}" type="slidenum">
              <a:rPr lang="en-US" smtClean="0"/>
              <a:t>‹#›</a:t>
            </a:fld>
            <a:endParaRPr lang="en-US"/>
          </a:p>
        </p:txBody>
      </p:sp>
    </p:spTree>
    <p:extLst>
      <p:ext uri="{BB962C8B-B14F-4D97-AF65-F5344CB8AC3E}">
        <p14:creationId xmlns:p14="http://schemas.microsoft.com/office/powerpoint/2010/main" val="3504927854"/>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3" Type="http://schemas.openxmlformats.org/officeDocument/2006/relationships/hyperlink" Target="https://in.finance.yahoo.com/" TargetMode="External"/><Relationship Id="rId2" Type="http://schemas.openxmlformats.org/officeDocument/2006/relationships/hyperlink" Target="https://www.djangoproject.com/" TargetMode="External"/><Relationship Id="rId1" Type="http://schemas.openxmlformats.org/officeDocument/2006/relationships/slideLayout" Target="../slideLayouts/slideLayout2.xml"/><Relationship Id="rId6" Type="http://schemas.openxmlformats.org/officeDocument/2006/relationships/hyperlink" Target="http://keras.io/" TargetMode="External"/><Relationship Id="rId5" Type="http://schemas.openxmlformats.org/officeDocument/2006/relationships/hyperlink" Target="http://tensorflow.org/" TargetMode="External"/><Relationship Id="rId4" Type="http://schemas.openxmlformats.org/officeDocument/2006/relationships/hyperlink" Target="https://www.python.org/"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1182688" y="207645"/>
            <a:ext cx="12188825" cy="1571268"/>
          </a:xfrm>
          <a:prstGeom prst="rect">
            <a:avLst/>
          </a:prstGeom>
        </p:spPr>
        <p:txBody>
          <a:bodyPr vert="horz" lIns="91440" tIns="45720" rIns="91440" bIns="45720" rtlCol="0" anchor="ctr">
            <a:noAutofit/>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800" dirty="0">
                <a:solidFill>
                  <a:schemeClr val="tx1"/>
                </a:solidFill>
                <a:latin typeface="Trebuchet MS" panose="020B0603020202020204" pitchFamily="34" charset="0"/>
              </a:rPr>
              <a:t>Stock Price Prediction</a:t>
            </a:r>
          </a:p>
          <a:p>
            <a:pPr algn="ctr"/>
            <a:r>
              <a:rPr lang="en-US" sz="4800" dirty="0">
                <a:solidFill>
                  <a:schemeClr val="tx1"/>
                </a:solidFill>
                <a:latin typeface="Trebuchet MS" panose="020B0603020202020204" pitchFamily="34" charset="0"/>
              </a:rPr>
              <a:t>using Machine Learning</a:t>
            </a:r>
            <a:endParaRPr lang="en-US" sz="4800" b="1" u="sng" dirty="0">
              <a:solidFill>
                <a:schemeClr val="tx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1159505" y="3395426"/>
            <a:ext cx="7259961"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Submitted By : - M.C.A. (Regular Entry) Semester-VI</a:t>
            </a:r>
          </a:p>
        </p:txBody>
      </p:sp>
      <p:sp>
        <p:nvSpPr>
          <p:cNvPr id="7" name="TextBox 6"/>
          <p:cNvSpPr txBox="1"/>
          <p:nvPr/>
        </p:nvSpPr>
        <p:spPr>
          <a:xfrm>
            <a:off x="2562922" y="3880955"/>
            <a:ext cx="4038600" cy="400110"/>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Preyash S. </a:t>
            </a:r>
            <a:r>
              <a:rPr lang="en-US" sz="2000" dirty="0" err="1">
                <a:latin typeface="Times New Roman" panose="02020603050405020304" pitchFamily="18" charset="0"/>
                <a:cs typeface="Times New Roman" panose="02020603050405020304" pitchFamily="18" charset="0"/>
              </a:rPr>
              <a:t>KaPatel</a:t>
            </a:r>
            <a:r>
              <a:rPr lang="en-US" sz="2000" dirty="0">
                <a:latin typeface="Times New Roman" panose="02020603050405020304" pitchFamily="18" charset="0"/>
                <a:cs typeface="Times New Roman" panose="02020603050405020304" pitchFamily="18" charset="0"/>
              </a:rPr>
              <a:t> (18034211003)</a:t>
            </a:r>
          </a:p>
        </p:txBody>
      </p:sp>
      <p:sp>
        <p:nvSpPr>
          <p:cNvPr id="9" name="TextBox 8"/>
          <p:cNvSpPr txBox="1"/>
          <p:nvPr/>
        </p:nvSpPr>
        <p:spPr>
          <a:xfrm>
            <a:off x="10222" y="4305246"/>
            <a:ext cx="9144000" cy="1015663"/>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Guided by </a:t>
            </a:r>
          </a:p>
          <a:p>
            <a:pPr algn="ctr"/>
            <a:r>
              <a:rPr lang="en-US" sz="2000" dirty="0">
                <a:latin typeface="Times New Roman" panose="02020603050405020304" pitchFamily="18" charset="0"/>
                <a:cs typeface="Times New Roman" panose="02020603050405020304" pitchFamily="18" charset="0"/>
              </a:rPr>
              <a:t>Dr. </a:t>
            </a:r>
            <a:r>
              <a:rPr lang="en-US" sz="2000" dirty="0" err="1">
                <a:latin typeface="Times New Roman" panose="02020603050405020304" pitchFamily="18" charset="0"/>
                <a:cs typeface="Times New Roman" panose="02020603050405020304" pitchFamily="18" charset="0"/>
              </a:rPr>
              <a:t>Jigneshkumar</a:t>
            </a:r>
            <a:r>
              <a:rPr lang="en-US" sz="2000" dirty="0">
                <a:latin typeface="Times New Roman" panose="02020603050405020304" pitchFamily="18" charset="0"/>
                <a:cs typeface="Times New Roman" panose="02020603050405020304" pitchFamily="18" charset="0"/>
              </a:rPr>
              <a:t> A. Chauhan (Internal Guide)</a:t>
            </a:r>
          </a:p>
          <a:p>
            <a:pPr algn="ctr"/>
            <a:r>
              <a:rPr lang="en-US" sz="2000" dirty="0">
                <a:latin typeface="Times New Roman" panose="02020603050405020304" pitchFamily="18" charset="0"/>
                <a:cs typeface="Times New Roman" panose="02020603050405020304" pitchFamily="18" charset="0"/>
              </a:rPr>
              <a:t> </a:t>
            </a:r>
          </a:p>
        </p:txBody>
      </p:sp>
      <p:sp>
        <p:nvSpPr>
          <p:cNvPr id="10" name="TextBox 9"/>
          <p:cNvSpPr txBox="1"/>
          <p:nvPr/>
        </p:nvSpPr>
        <p:spPr>
          <a:xfrm>
            <a:off x="1741487" y="5406328"/>
            <a:ext cx="6096000" cy="1938992"/>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Submitted to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Acharya </a:t>
            </a:r>
            <a:r>
              <a:rPr lang="en-US" sz="2000" dirty="0" err="1">
                <a:latin typeface="Times New Roman" panose="02020603050405020304" pitchFamily="18" charset="0"/>
                <a:cs typeface="Times New Roman" panose="02020603050405020304" pitchFamily="18" charset="0"/>
              </a:rPr>
              <a:t>Motibhai</a:t>
            </a:r>
            <a:r>
              <a:rPr lang="en-US" sz="2000" dirty="0">
                <a:latin typeface="Times New Roman" panose="02020603050405020304" pitchFamily="18" charset="0"/>
                <a:cs typeface="Times New Roman" panose="02020603050405020304" pitchFamily="18" charset="0"/>
              </a:rPr>
              <a:t> Patel Institute of Computer Studies,</a:t>
            </a:r>
          </a:p>
          <a:p>
            <a:pPr algn="ctr"/>
            <a:r>
              <a:rPr lang="en-US" sz="2000" dirty="0">
                <a:latin typeface="Times New Roman" panose="02020603050405020304" pitchFamily="18" charset="0"/>
                <a:cs typeface="Times New Roman" panose="02020603050405020304" pitchFamily="18" charset="0"/>
              </a:rPr>
              <a:t>GANPAT UNIVERSITY</a:t>
            </a:r>
          </a:p>
          <a:p>
            <a:pPr algn="ctr"/>
            <a:r>
              <a:rPr lang="en-US" sz="2000" dirty="0">
                <a:latin typeface="Times New Roman" panose="02020603050405020304" pitchFamily="18" charset="0"/>
                <a:cs typeface="Times New Roman" panose="02020603050405020304" pitchFamily="18" charset="0"/>
              </a:rPr>
              <a:t>Dec-April 2021</a:t>
            </a:r>
          </a:p>
          <a:p>
            <a:pPr algn="ctr"/>
            <a:r>
              <a:rPr lang="en-US" sz="2000" dirty="0">
                <a:latin typeface="Times New Roman" panose="02020603050405020304" pitchFamily="18" charset="0"/>
                <a:cs typeface="Times New Roman" panose="02020603050405020304" pitchFamily="18" charset="0"/>
              </a:rPr>
              <a:t> </a:t>
            </a:r>
          </a:p>
          <a:p>
            <a:pPr algn="ctr"/>
            <a:endParaRPr lang="en-US" sz="2000" dirty="0">
              <a:latin typeface="Times New Roman" panose="02020603050405020304" pitchFamily="18" charset="0"/>
              <a:cs typeface="Times New Roman" panose="02020603050405020304" pitchFamily="18" charset="0"/>
            </a:endParaRPr>
          </a:p>
        </p:txBody>
      </p:sp>
      <p:pic>
        <p:nvPicPr>
          <p:cNvPr id="1026" name="Picture 5"/>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93460" y="2114191"/>
            <a:ext cx="2447925" cy="77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8993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1"/>
          <p:cNvSpPr txBox="1">
            <a:spLocks noChangeArrowheads="1"/>
          </p:cNvSpPr>
          <p:nvPr/>
        </p:nvSpPr>
        <p:spPr bwMode="auto">
          <a:xfrm>
            <a:off x="838200" y="1076372"/>
            <a:ext cx="61150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600" dirty="0">
                <a:solidFill>
                  <a:schemeClr val="accent1"/>
                </a:solidFill>
                <a:latin typeface="+mj-lt"/>
                <a:ea typeface="+mj-ea"/>
                <a:cs typeface="+mj-cs"/>
              </a:rPr>
              <a:t>Machine Learning Algorithm</a:t>
            </a:r>
          </a:p>
        </p:txBody>
      </p:sp>
      <p:sp>
        <p:nvSpPr>
          <p:cNvPr id="5" name="TextBox 4"/>
          <p:cNvSpPr txBox="1"/>
          <p:nvPr/>
        </p:nvSpPr>
        <p:spPr>
          <a:xfrm>
            <a:off x="981075" y="2181225"/>
            <a:ext cx="8610600" cy="2544286"/>
          </a:xfrm>
          <a:prstGeom prst="rect">
            <a:avLst/>
          </a:prstGeom>
          <a:noFill/>
        </p:spPr>
        <p:txBody>
          <a:bodyPr>
            <a:spAutoFit/>
          </a:bodyPr>
          <a:lstStyle/>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MFI (Money Flow Index):</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Related to RSI but incorporates volume too where RSI considers prices only</a:t>
            </a:r>
          </a:p>
          <a:p>
            <a:pPr marL="1200150" lvl="2"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Typical Price = (High + Low + Close)/3</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Next, Money Flow (not the Money Flow Index) is calculated by multiplying the period's Typical Price by the volume.</a:t>
            </a:r>
          </a:p>
          <a:p>
            <a:pPr marL="1200150" lvl="2"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Money Flow = Typical Price * Volume</a:t>
            </a:r>
          </a:p>
        </p:txBody>
      </p:sp>
    </p:spTree>
    <p:extLst>
      <p:ext uri="{BB962C8B-B14F-4D97-AF65-F5344CB8AC3E}">
        <p14:creationId xmlns:p14="http://schemas.microsoft.com/office/powerpoint/2010/main" val="3880593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1"/>
          <p:cNvSpPr txBox="1">
            <a:spLocks noChangeArrowheads="1"/>
          </p:cNvSpPr>
          <p:nvPr/>
        </p:nvSpPr>
        <p:spPr bwMode="auto">
          <a:xfrm>
            <a:off x="838200" y="1076372"/>
            <a:ext cx="61150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600" dirty="0">
                <a:solidFill>
                  <a:schemeClr val="accent1"/>
                </a:solidFill>
                <a:latin typeface="+mj-lt"/>
                <a:ea typeface="+mj-ea"/>
                <a:cs typeface="+mj-cs"/>
              </a:rPr>
              <a:t>Machine Learning Algorithm</a:t>
            </a:r>
          </a:p>
        </p:txBody>
      </p:sp>
      <p:sp>
        <p:nvSpPr>
          <p:cNvPr id="5" name="TextBox 4"/>
          <p:cNvSpPr txBox="1"/>
          <p:nvPr/>
        </p:nvSpPr>
        <p:spPr>
          <a:xfrm>
            <a:off x="981075" y="2181225"/>
            <a:ext cx="8610600" cy="4165243"/>
          </a:xfrm>
          <a:prstGeom prst="rect">
            <a:avLst/>
          </a:prstGeom>
          <a:noFill/>
        </p:spPr>
        <p:txBody>
          <a:bodyPr>
            <a:spAutoFit/>
          </a:bodyPr>
          <a:lstStyle/>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EMA (Exponential Moving Average):</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SMA = avg of price data,</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EMA = more weight to data which is more current.</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EMA is more sensitive to price movement and it used to determine trend direction</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EMA = (K x (C - P)) + P</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where,</a:t>
            </a:r>
          </a:p>
          <a:p>
            <a:pPr marL="1200150" lvl="2"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C = Current Price</a:t>
            </a:r>
          </a:p>
          <a:p>
            <a:pPr marL="1200150" lvl="2"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P = Previous periods EMA (A SMA is used for the first periods calculations)</a:t>
            </a:r>
          </a:p>
          <a:p>
            <a:pPr marL="1200150" lvl="2"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K = Exponential smoothing constant</a:t>
            </a:r>
          </a:p>
        </p:txBody>
      </p:sp>
    </p:spTree>
    <p:extLst>
      <p:ext uri="{BB962C8B-B14F-4D97-AF65-F5344CB8AC3E}">
        <p14:creationId xmlns:p14="http://schemas.microsoft.com/office/powerpoint/2010/main" val="95265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F1159-17B8-4205-B700-964833B04A4D}"/>
              </a:ext>
            </a:extLst>
          </p:cNvPr>
          <p:cNvSpPr>
            <a:spLocks noGrp="1"/>
          </p:cNvSpPr>
          <p:nvPr>
            <p:ph type="title"/>
          </p:nvPr>
        </p:nvSpPr>
        <p:spPr/>
        <p:txBody>
          <a:bodyPr/>
          <a:lstStyle/>
          <a:p>
            <a:r>
              <a:rPr lang="en-US" dirty="0"/>
              <a:t>USED HARDWARE AND SOFTWARE </a:t>
            </a:r>
            <a:br>
              <a:rPr lang="en-US" dirty="0"/>
            </a:br>
            <a:r>
              <a:rPr lang="en-US" dirty="0"/>
              <a:t>CLINET SIDE</a:t>
            </a:r>
            <a:endParaRPr lang="en-IN" dirty="0"/>
          </a:p>
        </p:txBody>
      </p:sp>
      <p:sp>
        <p:nvSpPr>
          <p:cNvPr id="3" name="Content Placeholder 2">
            <a:extLst>
              <a:ext uri="{FF2B5EF4-FFF2-40B4-BE49-F238E27FC236}">
                <a16:creationId xmlns:a16="http://schemas.microsoft.com/office/drawing/2014/main" id="{CFFC9AEA-0EC1-4567-B12B-B203E147ABD1}"/>
              </a:ext>
            </a:extLst>
          </p:cNvPr>
          <p:cNvSpPr>
            <a:spLocks noGrp="1"/>
          </p:cNvSpPr>
          <p:nvPr>
            <p:ph idx="1"/>
          </p:nvPr>
        </p:nvSpPr>
        <p:spPr/>
        <p:txBody>
          <a:bodyPr>
            <a:normAutofit/>
          </a:bodyPr>
          <a:lstStyle/>
          <a:p>
            <a:endParaRPr lang="en-US" dirty="0"/>
          </a:p>
          <a:p>
            <a:r>
              <a:rPr lang="en-US" dirty="0"/>
              <a:t>Minimum Requirement of Hardware and Software:</a:t>
            </a:r>
          </a:p>
          <a:p>
            <a:r>
              <a:rPr lang="en-US" dirty="0"/>
              <a:t>Hardware Requirement:</a:t>
            </a:r>
          </a:p>
          <a:p>
            <a:pPr lvl="1"/>
            <a:r>
              <a:rPr lang="en-US" dirty="0"/>
              <a:t>Basic CPU with 700 MHz Speed</a:t>
            </a:r>
          </a:p>
          <a:p>
            <a:pPr lvl="1"/>
            <a:r>
              <a:rPr lang="en-US" dirty="0"/>
              <a:t>1 GB RAM</a:t>
            </a:r>
          </a:p>
          <a:p>
            <a:endParaRPr lang="en-US" dirty="0"/>
          </a:p>
          <a:p>
            <a:r>
              <a:rPr lang="en-US" dirty="0"/>
              <a:t>Software Requirement:</a:t>
            </a:r>
          </a:p>
          <a:p>
            <a:pPr lvl="1"/>
            <a:r>
              <a:rPr lang="en-US" dirty="0"/>
              <a:t>Chrome with 68.0.3440.75 or above Version</a:t>
            </a:r>
          </a:p>
          <a:p>
            <a:pPr lvl="1"/>
            <a:r>
              <a:rPr lang="en-US" dirty="0"/>
              <a:t>Good Internet Speed</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5797141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F1159-17B8-4205-B700-964833B04A4D}"/>
              </a:ext>
            </a:extLst>
          </p:cNvPr>
          <p:cNvSpPr>
            <a:spLocks noGrp="1"/>
          </p:cNvSpPr>
          <p:nvPr>
            <p:ph type="title"/>
          </p:nvPr>
        </p:nvSpPr>
        <p:spPr/>
        <p:txBody>
          <a:bodyPr/>
          <a:lstStyle/>
          <a:p>
            <a:r>
              <a:rPr lang="en-US" dirty="0"/>
              <a:t>USED HARDWARE AND SOFTWARE </a:t>
            </a:r>
            <a:br>
              <a:rPr lang="en-US" dirty="0"/>
            </a:br>
            <a:r>
              <a:rPr lang="en-US" dirty="0"/>
              <a:t>Server SIDE</a:t>
            </a:r>
            <a:endParaRPr lang="en-IN" dirty="0"/>
          </a:p>
        </p:txBody>
      </p:sp>
      <p:sp>
        <p:nvSpPr>
          <p:cNvPr id="3" name="Content Placeholder 2">
            <a:extLst>
              <a:ext uri="{FF2B5EF4-FFF2-40B4-BE49-F238E27FC236}">
                <a16:creationId xmlns:a16="http://schemas.microsoft.com/office/drawing/2014/main" id="{CFFC9AEA-0EC1-4567-B12B-B203E147ABD1}"/>
              </a:ext>
            </a:extLst>
          </p:cNvPr>
          <p:cNvSpPr>
            <a:spLocks noGrp="1"/>
          </p:cNvSpPr>
          <p:nvPr>
            <p:ph idx="1"/>
          </p:nvPr>
        </p:nvSpPr>
        <p:spPr/>
        <p:txBody>
          <a:bodyPr>
            <a:normAutofit fontScale="92500" lnSpcReduction="20000"/>
          </a:bodyPr>
          <a:lstStyle/>
          <a:p>
            <a:r>
              <a:rPr lang="en-US" dirty="0"/>
              <a:t>Minimum Requirement of Hardware and Software:</a:t>
            </a:r>
          </a:p>
          <a:p>
            <a:r>
              <a:rPr lang="en-US" dirty="0"/>
              <a:t>Hardware Requirement:</a:t>
            </a:r>
          </a:p>
          <a:p>
            <a:pPr lvl="1"/>
            <a:r>
              <a:rPr lang="en-US" dirty="0"/>
              <a:t>Inter i3 10th generation</a:t>
            </a:r>
          </a:p>
          <a:p>
            <a:pPr lvl="1"/>
            <a:r>
              <a:rPr lang="en-US" dirty="0"/>
              <a:t>4 GB RAM</a:t>
            </a:r>
          </a:p>
          <a:p>
            <a:pPr lvl="1"/>
            <a:r>
              <a:rPr lang="en-US" dirty="0"/>
              <a:t>250 mb Space in SSD</a:t>
            </a:r>
          </a:p>
          <a:p>
            <a:endParaRPr lang="en-US" dirty="0"/>
          </a:p>
          <a:p>
            <a:r>
              <a:rPr lang="en-US" dirty="0"/>
              <a:t>Software Requirement:</a:t>
            </a:r>
          </a:p>
          <a:p>
            <a:pPr lvl="1"/>
            <a:r>
              <a:rPr lang="en-US" dirty="0"/>
              <a:t>Chrome with 68.0.3440.75 or above Version</a:t>
            </a:r>
          </a:p>
          <a:p>
            <a:pPr lvl="1"/>
            <a:r>
              <a:rPr lang="en-US" dirty="0"/>
              <a:t>High Speed Internet</a:t>
            </a:r>
          </a:p>
          <a:p>
            <a:pPr lvl="1"/>
            <a:r>
              <a:rPr lang="en-US" dirty="0"/>
              <a:t>Google </a:t>
            </a:r>
            <a:r>
              <a:rPr lang="en-US" dirty="0" err="1"/>
              <a:t>Colab</a:t>
            </a:r>
            <a:endParaRPr lang="en-US" dirty="0"/>
          </a:p>
          <a:p>
            <a:pPr lvl="1"/>
            <a:r>
              <a:rPr lang="en-US" dirty="0"/>
              <a:t>Webpage IDE</a:t>
            </a:r>
          </a:p>
          <a:p>
            <a:pPr lvl="1"/>
            <a:r>
              <a:rPr lang="en-US" dirty="0" err="1"/>
              <a:t>Github</a:t>
            </a:r>
            <a:r>
              <a:rPr lang="en-US" dirty="0"/>
              <a:t> Desktop</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6016751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FUNCTIONAL MODULE SPECIFICATION</a:t>
            </a:r>
            <a:endParaRPr lang="en-IN" dirty="0"/>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41262030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IN" dirty="0"/>
              <a:t>Functional Module Specification</a:t>
            </a:r>
          </a:p>
        </p:txBody>
      </p:sp>
      <p:sp>
        <p:nvSpPr>
          <p:cNvPr id="3" name="Content Placeholder 2">
            <a:extLst>
              <a:ext uri="{FF2B5EF4-FFF2-40B4-BE49-F238E27FC236}">
                <a16:creationId xmlns:a16="http://schemas.microsoft.com/office/drawing/2014/main" id="{118A1944-C412-4D9E-BF6D-B5C5C26FBBB2}"/>
              </a:ext>
            </a:extLst>
          </p:cNvPr>
          <p:cNvSpPr>
            <a:spLocks noGrp="1"/>
          </p:cNvSpPr>
          <p:nvPr>
            <p:ph idx="1"/>
          </p:nvPr>
        </p:nvSpPr>
        <p:spPr/>
        <p:txBody>
          <a:bodyPr>
            <a:normAutofit fontScale="92500" lnSpcReduction="10000"/>
          </a:bodyPr>
          <a:lstStyle/>
          <a:p>
            <a:r>
              <a:rPr lang="en-US" dirty="0"/>
              <a:t>Login:</a:t>
            </a:r>
          </a:p>
          <a:p>
            <a:pPr lvl="1"/>
            <a:r>
              <a:rPr lang="en-US" dirty="0"/>
              <a:t>Admin and Account Holder can access website by successfully login</a:t>
            </a:r>
          </a:p>
          <a:p>
            <a:pPr lvl="1"/>
            <a:endParaRPr lang="en-US" dirty="0"/>
          </a:p>
          <a:p>
            <a:r>
              <a:rPr lang="en-IN" dirty="0"/>
              <a:t>Watchlist:</a:t>
            </a:r>
          </a:p>
          <a:p>
            <a:pPr lvl="1"/>
            <a:r>
              <a:rPr lang="en-IN" dirty="0"/>
              <a:t>User can add remove stock from watchlist.</a:t>
            </a:r>
          </a:p>
          <a:p>
            <a:pPr lvl="1"/>
            <a:endParaRPr lang="en-IN" dirty="0"/>
          </a:p>
          <a:p>
            <a:r>
              <a:rPr lang="en-IN" dirty="0"/>
              <a:t>Holdings:</a:t>
            </a:r>
          </a:p>
          <a:p>
            <a:pPr lvl="1"/>
            <a:r>
              <a:rPr lang="en-IN" dirty="0"/>
              <a:t>Here user can see there stock holding if they have.</a:t>
            </a:r>
          </a:p>
          <a:p>
            <a:endParaRPr lang="en-IN" dirty="0"/>
          </a:p>
          <a:p>
            <a:r>
              <a:rPr lang="en-IN" dirty="0"/>
              <a:t>Predictions:</a:t>
            </a:r>
          </a:p>
          <a:p>
            <a:pPr lvl="1"/>
            <a:r>
              <a:rPr lang="en-IN" dirty="0"/>
              <a:t>In this module user can predict the stock price.</a:t>
            </a:r>
          </a:p>
          <a:p>
            <a:endParaRPr lang="en-IN" dirty="0"/>
          </a:p>
        </p:txBody>
      </p:sp>
    </p:spTree>
    <p:extLst>
      <p:ext uri="{BB962C8B-B14F-4D97-AF65-F5344CB8AC3E}">
        <p14:creationId xmlns:p14="http://schemas.microsoft.com/office/powerpoint/2010/main" val="352239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br>
              <a:rPr lang="en-US" dirty="0"/>
            </a:br>
            <a:r>
              <a:rPr lang="en-US" dirty="0"/>
              <a:t>SYSTEM FLOW CHART</a:t>
            </a:r>
            <a:endParaRPr lang="en-IN" dirty="0"/>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091378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IN" dirty="0"/>
              <a:t>SYSTEM FLOW CHART for Admin</a:t>
            </a:r>
          </a:p>
        </p:txBody>
      </p:sp>
      <p:pic>
        <p:nvPicPr>
          <p:cNvPr id="4" name="Picture 3">
            <a:extLst>
              <a:ext uri="{FF2B5EF4-FFF2-40B4-BE49-F238E27FC236}">
                <a16:creationId xmlns:a16="http://schemas.microsoft.com/office/drawing/2014/main" id="{855F86F3-A121-4CC6-A299-CD4BF38F23A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6104" t="-172" r="546" b="12413"/>
          <a:stretch/>
        </p:blipFill>
        <p:spPr>
          <a:xfrm>
            <a:off x="1258359" y="1422400"/>
            <a:ext cx="4131748" cy="5094875"/>
          </a:xfrm>
          <a:prstGeom prst="rect">
            <a:avLst/>
          </a:prstGeom>
          <a:ln>
            <a:solidFill>
              <a:schemeClr val="tx1"/>
            </a:solidFill>
          </a:ln>
        </p:spPr>
      </p:pic>
    </p:spTree>
    <p:extLst>
      <p:ext uri="{BB962C8B-B14F-4D97-AF65-F5344CB8AC3E}">
        <p14:creationId xmlns:p14="http://schemas.microsoft.com/office/powerpoint/2010/main" val="25254820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IN" dirty="0"/>
              <a:t>SYSTEM FLOW CHART for User</a:t>
            </a:r>
          </a:p>
        </p:txBody>
      </p:sp>
      <p:pic>
        <p:nvPicPr>
          <p:cNvPr id="11" name="Picture 10">
            <a:extLst>
              <a:ext uri="{FF2B5EF4-FFF2-40B4-BE49-F238E27FC236}">
                <a16:creationId xmlns:a16="http://schemas.microsoft.com/office/drawing/2014/main" id="{1B5DC565-C885-4C31-B4F5-D59A6C32E44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53333"/>
          <a:stretch/>
        </p:blipFill>
        <p:spPr>
          <a:xfrm>
            <a:off x="1391709" y="1430919"/>
            <a:ext cx="3980391" cy="5195520"/>
          </a:xfrm>
          <a:prstGeom prst="rect">
            <a:avLst/>
          </a:prstGeom>
          <a:ln>
            <a:solidFill>
              <a:schemeClr val="tx1"/>
            </a:solidFill>
          </a:ln>
        </p:spPr>
      </p:pic>
    </p:spTree>
    <p:extLst>
      <p:ext uri="{BB962C8B-B14F-4D97-AF65-F5344CB8AC3E}">
        <p14:creationId xmlns:p14="http://schemas.microsoft.com/office/powerpoint/2010/main" val="19399404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Use-Case Diagram</a:t>
            </a:r>
            <a:endParaRPr lang="en-IN" dirty="0"/>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580416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Project  Profile </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701295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Use-Case Diagram</a:t>
            </a:r>
            <a:endParaRPr lang="en-IN" dirty="0"/>
          </a:p>
        </p:txBody>
      </p:sp>
      <p:pic>
        <p:nvPicPr>
          <p:cNvPr id="9" name="Picture 8">
            <a:extLst>
              <a:ext uri="{FF2B5EF4-FFF2-40B4-BE49-F238E27FC236}">
                <a16:creationId xmlns:a16="http://schemas.microsoft.com/office/drawing/2014/main" id="{FD85FFEC-F424-49C3-A177-9B0E913DD62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334" y="1376349"/>
            <a:ext cx="5719407" cy="5167325"/>
          </a:xfrm>
          <a:prstGeom prst="rect">
            <a:avLst/>
          </a:prstGeom>
        </p:spPr>
      </p:pic>
    </p:spTree>
    <p:extLst>
      <p:ext uri="{BB962C8B-B14F-4D97-AF65-F5344CB8AC3E}">
        <p14:creationId xmlns:p14="http://schemas.microsoft.com/office/powerpoint/2010/main" val="498910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Class Diagram</a:t>
            </a:r>
            <a:endParaRPr lang="en-IN" dirty="0"/>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6019657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Class Diagram</a:t>
            </a:r>
            <a:endParaRPr lang="en-IN" dirty="0"/>
          </a:p>
        </p:txBody>
      </p:sp>
      <p:pic>
        <p:nvPicPr>
          <p:cNvPr id="9" name="Content Placeholder 8">
            <a:extLst>
              <a:ext uri="{FF2B5EF4-FFF2-40B4-BE49-F238E27FC236}">
                <a16:creationId xmlns:a16="http://schemas.microsoft.com/office/drawing/2014/main" id="{232C70A8-9817-479C-8747-D36E3FF5FA7F}"/>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677335" y="1552575"/>
            <a:ext cx="9167005" cy="4518024"/>
          </a:xfrm>
        </p:spPr>
      </p:pic>
    </p:spTree>
    <p:extLst>
      <p:ext uri="{BB962C8B-B14F-4D97-AF65-F5344CB8AC3E}">
        <p14:creationId xmlns:p14="http://schemas.microsoft.com/office/powerpoint/2010/main" val="40709737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Sequence Diagram</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1526925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Sequence Diagram for Admin</a:t>
            </a:r>
            <a:endParaRPr lang="en-IN" dirty="0"/>
          </a:p>
        </p:txBody>
      </p:sp>
      <p:pic>
        <p:nvPicPr>
          <p:cNvPr id="4" name="Picture 3">
            <a:extLst>
              <a:ext uri="{FF2B5EF4-FFF2-40B4-BE49-F238E27FC236}">
                <a16:creationId xmlns:a16="http://schemas.microsoft.com/office/drawing/2014/main" id="{EF824A4E-ACD7-49ED-AF38-7ACA61394B34}"/>
              </a:ext>
            </a:extLst>
          </p:cNvPr>
          <p:cNvPicPr>
            <a:picLocks noChangeAspect="1"/>
          </p:cNvPicPr>
          <p:nvPr/>
        </p:nvPicPr>
        <p:blipFill rotWithShape="1">
          <a:blip r:embed="rId2">
            <a:extLst>
              <a:ext uri="{28A0092B-C50C-407E-A947-70E740481C1C}">
                <a14:useLocalDpi xmlns:a14="http://schemas.microsoft.com/office/drawing/2010/main" val="0"/>
              </a:ext>
            </a:extLst>
          </a:blip>
          <a:srcRect t="-115" r="63016" b="115"/>
          <a:stretch/>
        </p:blipFill>
        <p:spPr>
          <a:xfrm>
            <a:off x="677334" y="1409700"/>
            <a:ext cx="7361766" cy="5894352"/>
          </a:xfrm>
          <a:prstGeom prst="rect">
            <a:avLst/>
          </a:prstGeom>
        </p:spPr>
      </p:pic>
    </p:spTree>
    <p:extLst>
      <p:ext uri="{BB962C8B-B14F-4D97-AF65-F5344CB8AC3E}">
        <p14:creationId xmlns:p14="http://schemas.microsoft.com/office/powerpoint/2010/main" val="22779663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Sequence Diagram for User</a:t>
            </a:r>
            <a:endParaRPr lang="en-IN" dirty="0"/>
          </a:p>
        </p:txBody>
      </p:sp>
      <p:pic>
        <p:nvPicPr>
          <p:cNvPr id="69" name="Picture 68">
            <a:extLst>
              <a:ext uri="{FF2B5EF4-FFF2-40B4-BE49-F238E27FC236}">
                <a16:creationId xmlns:a16="http://schemas.microsoft.com/office/drawing/2014/main" id="{D0F21483-7CEB-429B-BBD7-47DCCD6A67C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51975" r="211"/>
          <a:stretch/>
        </p:blipFill>
        <p:spPr>
          <a:xfrm>
            <a:off x="677334" y="1199467"/>
            <a:ext cx="8152341" cy="5048933"/>
          </a:xfrm>
          <a:prstGeom prst="rect">
            <a:avLst/>
          </a:prstGeom>
        </p:spPr>
      </p:pic>
    </p:spTree>
    <p:extLst>
      <p:ext uri="{BB962C8B-B14F-4D97-AF65-F5344CB8AC3E}">
        <p14:creationId xmlns:p14="http://schemas.microsoft.com/office/powerpoint/2010/main" val="14053097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Activity Diagram</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7643933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Activity Diagram for Admin</a:t>
            </a:r>
            <a:endParaRPr lang="en-IN" dirty="0"/>
          </a:p>
        </p:txBody>
      </p:sp>
      <p:pic>
        <p:nvPicPr>
          <p:cNvPr id="6" name="Content Placeholder 5">
            <a:extLst>
              <a:ext uri="{FF2B5EF4-FFF2-40B4-BE49-F238E27FC236}">
                <a16:creationId xmlns:a16="http://schemas.microsoft.com/office/drawing/2014/main" id="{F1616D5B-8C8F-4D15-9639-992846C4AF71}"/>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61976" t="47158" r="18975" b="9652"/>
          <a:stretch/>
        </p:blipFill>
        <p:spPr>
          <a:xfrm>
            <a:off x="1924050" y="1347258"/>
            <a:ext cx="2667000" cy="5215467"/>
          </a:xfrm>
        </p:spPr>
      </p:pic>
    </p:spTree>
    <p:extLst>
      <p:ext uri="{BB962C8B-B14F-4D97-AF65-F5344CB8AC3E}">
        <p14:creationId xmlns:p14="http://schemas.microsoft.com/office/powerpoint/2010/main" val="23632442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Activity Diagram for User</a:t>
            </a:r>
            <a:endParaRPr lang="en-IN" dirty="0"/>
          </a:p>
        </p:txBody>
      </p:sp>
      <p:pic>
        <p:nvPicPr>
          <p:cNvPr id="12" name="Content Placeholder 11">
            <a:extLst>
              <a:ext uri="{FF2B5EF4-FFF2-40B4-BE49-F238E27FC236}">
                <a16:creationId xmlns:a16="http://schemas.microsoft.com/office/drawing/2014/main" id="{FA2F37F9-D754-40E3-A8FA-480F403E6C8B}"/>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9276" t="21391" r="17948" b="11615"/>
          <a:stretch/>
        </p:blipFill>
        <p:spPr>
          <a:xfrm>
            <a:off x="1247773" y="1273176"/>
            <a:ext cx="3962401" cy="5491043"/>
          </a:xfrm>
        </p:spPr>
      </p:pic>
    </p:spTree>
    <p:extLst>
      <p:ext uri="{BB962C8B-B14F-4D97-AF65-F5344CB8AC3E}">
        <p14:creationId xmlns:p14="http://schemas.microsoft.com/office/powerpoint/2010/main" val="16929829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Deployment Diagram</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114438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1"/>
          <p:cNvSpPr txBox="1">
            <a:spLocks noChangeArrowheads="1"/>
          </p:cNvSpPr>
          <p:nvPr/>
        </p:nvSpPr>
        <p:spPr bwMode="auto">
          <a:xfrm>
            <a:off x="933450" y="1123997"/>
            <a:ext cx="61150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3600" dirty="0">
                <a:solidFill>
                  <a:schemeClr val="accent1"/>
                </a:solidFill>
                <a:latin typeface="+mj-lt"/>
                <a:ea typeface="+mj-ea"/>
                <a:cs typeface="+mj-cs"/>
              </a:rPr>
              <a:t>Project Profile</a:t>
            </a:r>
          </a:p>
        </p:txBody>
      </p:sp>
      <p:graphicFrame>
        <p:nvGraphicFramePr>
          <p:cNvPr id="4" name="Table 3">
            <a:extLst>
              <a:ext uri="{FF2B5EF4-FFF2-40B4-BE49-F238E27FC236}">
                <a16:creationId xmlns:a16="http://schemas.microsoft.com/office/drawing/2014/main" id="{66C48E70-0445-46AF-89D6-634E740A5231}"/>
              </a:ext>
            </a:extLst>
          </p:cNvPr>
          <p:cNvGraphicFramePr>
            <a:graphicFrameLocks noGrp="1"/>
          </p:cNvGraphicFramePr>
          <p:nvPr>
            <p:extLst>
              <p:ext uri="{D42A27DB-BD31-4B8C-83A1-F6EECF244321}">
                <p14:modId xmlns:p14="http://schemas.microsoft.com/office/powerpoint/2010/main" val="600353670"/>
              </p:ext>
            </p:extLst>
          </p:nvPr>
        </p:nvGraphicFramePr>
        <p:xfrm>
          <a:off x="1009650" y="1895480"/>
          <a:ext cx="8381999" cy="4805614"/>
        </p:xfrm>
        <a:graphic>
          <a:graphicData uri="http://schemas.openxmlformats.org/drawingml/2006/table">
            <a:tbl>
              <a:tblPr firstRow="1" bandRow="1">
                <a:tableStyleId>{3B4B98B0-60AC-42C2-AFA5-B58CD77FA1E5}</a:tableStyleId>
              </a:tblPr>
              <a:tblGrid>
                <a:gridCol w="2529052">
                  <a:extLst>
                    <a:ext uri="{9D8B030D-6E8A-4147-A177-3AD203B41FA5}">
                      <a16:colId xmlns:a16="http://schemas.microsoft.com/office/drawing/2014/main" val="20000"/>
                    </a:ext>
                  </a:extLst>
                </a:gridCol>
                <a:gridCol w="5852947">
                  <a:extLst>
                    <a:ext uri="{9D8B030D-6E8A-4147-A177-3AD203B41FA5}">
                      <a16:colId xmlns:a16="http://schemas.microsoft.com/office/drawing/2014/main" val="20001"/>
                    </a:ext>
                  </a:extLst>
                </a:gridCol>
              </a:tblGrid>
              <a:tr h="322721">
                <a:tc>
                  <a:txBody>
                    <a:bodyPr/>
                    <a:lstStyle/>
                    <a:p>
                      <a:pPr marL="0" marR="0" lvl="0" indent="0" algn="l" defTabSz="914400" rtl="0" eaLnBrk="1" fontAlgn="base" latinLnBrk="0" hangingPunct="1">
                        <a:lnSpc>
                          <a:spcPct val="100000"/>
                        </a:lnSpc>
                        <a:spcBef>
                          <a:spcPct val="0"/>
                        </a:spcBef>
                        <a:spcAft>
                          <a:spcPct val="0"/>
                        </a:spcAft>
                        <a:buClr>
                          <a:schemeClr val="bg2"/>
                        </a:buClr>
                        <a:buSzPct val="75000"/>
                        <a:buFont typeface="Wingdings" pitchFamily="2" charset="2"/>
                        <a:buNone/>
                        <a:tabLst/>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Project Title</a:t>
                      </a:r>
                      <a:endParaRPr kumimoji="0" lang="en-US" sz="1600" b="1" i="0" u="none" strike="noStrike" cap="none" normalizeH="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600" b="0" dirty="0">
                          <a:solidFill>
                            <a:schemeClr val="tx1"/>
                          </a:solidFill>
                          <a:latin typeface="Calibri" panose="020F0502020204030204" pitchFamily="34" charset="0"/>
                          <a:cs typeface="Calibri" panose="020F0502020204030204" pitchFamily="34" charset="0"/>
                        </a:rPr>
                        <a:t>Stock Price Prediction using Machine Learning</a:t>
                      </a:r>
                      <a:endParaRPr lang="en-GB" sz="1600" b="0" dirty="0">
                        <a:solidFill>
                          <a:schemeClr val="tx1"/>
                        </a:solidFill>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00"/>
                  </a:ext>
                </a:extLst>
              </a:tr>
              <a:tr h="322721">
                <a:tc>
                  <a:txBody>
                    <a:bodyPr/>
                    <a:lstStyle/>
                    <a:p>
                      <a:pPr marL="0" marR="0" lvl="0" indent="0" algn="l" defTabSz="914400" rtl="0" eaLnBrk="1" fontAlgn="base" latinLnBrk="0" hangingPunct="1">
                        <a:lnSpc>
                          <a:spcPct val="100000"/>
                        </a:lnSpc>
                        <a:spcBef>
                          <a:spcPct val="0"/>
                        </a:spcBef>
                        <a:spcAft>
                          <a:spcPct val="0"/>
                        </a:spcAft>
                        <a:buClr>
                          <a:schemeClr val="bg2"/>
                        </a:buClr>
                        <a:buSzPct val="75000"/>
                        <a:buFont typeface="Wingdings" pitchFamily="2" charset="2"/>
                        <a:buNone/>
                        <a:tabLst/>
                        <a:defRPr/>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Project category</a:t>
                      </a:r>
                      <a:endParaRPr kumimoji="0" lang="en-US" sz="1600" b="1" i="0" u="none" strike="noStrike" cap="none" normalizeH="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0" cap="none" spc="0" baseline="0" dirty="0">
                          <a:ln>
                            <a:noFill/>
                          </a:ln>
                          <a:solidFill>
                            <a:schemeClr val="tx1"/>
                          </a:solidFill>
                          <a:effectLst/>
                          <a:latin typeface="Calibri" panose="020F0502020204030204" pitchFamily="34" charset="0"/>
                          <a:cs typeface="Calibri" panose="020F0502020204030204" pitchFamily="34" charset="0"/>
                        </a:rPr>
                        <a:t>Web Application</a:t>
                      </a:r>
                      <a:endParaRPr lang="en-US" sz="1600" b="0" cap="none" spc="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01"/>
                  </a:ext>
                </a:extLst>
              </a:tr>
              <a:tr h="564749">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1" u="none" strike="noStrike" kern="1200" cap="none" normalizeH="0" baseline="0" dirty="0">
                          <a:ln>
                            <a:noFill/>
                          </a:ln>
                          <a:solidFill>
                            <a:schemeClr val="tx1"/>
                          </a:solidFill>
                          <a:effectLst/>
                          <a:latin typeface="Calibri" panose="020F0502020204030204" pitchFamily="34" charset="0"/>
                          <a:cs typeface="Calibri" panose="020F0502020204030204" pitchFamily="34" charset="0"/>
                        </a:rPr>
                        <a:t>Objective </a:t>
                      </a:r>
                      <a:endParaRPr lang="en-IN" sz="1600" b="1" dirty="0">
                        <a:solidFill>
                          <a:schemeClr val="tx1"/>
                        </a:solidFill>
                        <a:latin typeface="Calibri" panose="020F0502020204030204" pitchFamily="34" charset="0"/>
                        <a:cs typeface="Calibri" panose="020F0502020204030204" pitchFamily="34" charset="0"/>
                      </a:endParaRPr>
                    </a:p>
                  </a:txBody>
                  <a:tcPr marT="45730" marB="45730"/>
                </a:tc>
                <a:tc>
                  <a:txBody>
                    <a:bodyPr/>
                    <a:lstStyle/>
                    <a:p>
                      <a:pPr marL="0" marR="0" indent="0" algn="just" defTabSz="914400" rtl="0" eaLnBrk="1" fontAlgn="auto" latinLnBrk="0" hangingPunct="1">
                        <a:lnSpc>
                          <a:spcPct val="100000"/>
                        </a:lnSpc>
                        <a:spcBef>
                          <a:spcPts val="0"/>
                        </a:spcBef>
                        <a:spcAft>
                          <a:spcPts val="0"/>
                        </a:spcAft>
                        <a:buClrTx/>
                        <a:buSzTx/>
                        <a:buFontTx/>
                        <a:buNone/>
                        <a:tabLst/>
                        <a:defRPr/>
                      </a:pPr>
                      <a:r>
                        <a:rPr lang="en-US" sz="1600" b="0" dirty="0">
                          <a:solidFill>
                            <a:schemeClr val="tx1"/>
                          </a:solidFill>
                          <a:latin typeface="Calibri" panose="020F0502020204030204" pitchFamily="34" charset="0"/>
                          <a:cs typeface="Calibri" panose="020F0502020204030204" pitchFamily="34" charset="0"/>
                        </a:rPr>
                        <a:t>To Predict the stock price based on the past and upcoming events.</a:t>
                      </a:r>
                      <a:endParaRPr lang="en-US" sz="1600" b="0" cap="none" spc="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02"/>
                  </a:ext>
                </a:extLst>
              </a:tr>
              <a:tr h="32272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Front End</a:t>
                      </a:r>
                      <a:endParaRPr lang="en-IN" sz="1600" b="1" dirty="0">
                        <a:solidFill>
                          <a:schemeClr val="tx1"/>
                        </a:solidFill>
                        <a:latin typeface="Calibri" panose="020F0502020204030204" pitchFamily="34" charset="0"/>
                        <a:cs typeface="Calibri" panose="020F0502020204030204" pitchFamily="34" charset="0"/>
                      </a:endParaRPr>
                    </a:p>
                  </a:txBody>
                  <a:tcPr marT="45730" marB="4573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u="none" strike="noStrike" kern="1200" cap="none" normalizeH="0" baseline="0" dirty="0">
                          <a:ln>
                            <a:noFill/>
                          </a:ln>
                          <a:solidFill>
                            <a:schemeClr val="tx1"/>
                          </a:solidFill>
                          <a:effectLst/>
                          <a:latin typeface="Calibri" panose="020F0502020204030204" pitchFamily="34" charset="0"/>
                          <a:cs typeface="Calibri" panose="020F0502020204030204" pitchFamily="34" charset="0"/>
                        </a:rPr>
                        <a:t>Django</a:t>
                      </a:r>
                      <a:endParaRPr lang="en-US" sz="1600" b="0" cap="none" spc="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03"/>
                  </a:ext>
                </a:extLst>
              </a:tr>
              <a:tr h="32272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Back End </a:t>
                      </a:r>
                      <a:endParaRPr lang="en-US" sz="1600" b="1" cap="none" spc="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u="none" strike="noStrike" kern="1200" cap="none" normalizeH="0" baseline="0" dirty="0">
                          <a:ln>
                            <a:noFill/>
                          </a:ln>
                          <a:solidFill>
                            <a:schemeClr val="tx1"/>
                          </a:solidFill>
                          <a:effectLst/>
                          <a:latin typeface="Calibri" panose="020F0502020204030204" pitchFamily="34" charset="0"/>
                          <a:cs typeface="Calibri" panose="020F0502020204030204" pitchFamily="34" charset="0"/>
                        </a:rPr>
                        <a:t>Django, Python</a:t>
                      </a:r>
                      <a:endParaRPr lang="en-US" sz="1600" b="0" cap="none" spc="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04"/>
                  </a:ext>
                </a:extLst>
              </a:tr>
              <a:tr h="32272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Tool</a:t>
                      </a:r>
                      <a:endParaRPr lang="en-US" sz="1600" b="1" cap="none" spc="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u="none" strike="noStrike" kern="1200" cap="none" normalizeH="0" baseline="0" dirty="0">
                          <a:ln>
                            <a:noFill/>
                          </a:ln>
                          <a:solidFill>
                            <a:schemeClr val="tx1"/>
                          </a:solidFill>
                          <a:effectLst/>
                          <a:latin typeface="Calibri" panose="020F0502020204030204" pitchFamily="34" charset="0"/>
                          <a:cs typeface="Calibri" panose="020F0502020204030204" pitchFamily="34" charset="0"/>
                        </a:rPr>
                        <a:t>Anaconda, Google </a:t>
                      </a:r>
                      <a:r>
                        <a:rPr kumimoji="0" lang="en-US" sz="1600" b="0" u="none" strike="noStrike" kern="1200" cap="none" normalizeH="0" baseline="0" dirty="0" err="1">
                          <a:ln>
                            <a:noFill/>
                          </a:ln>
                          <a:solidFill>
                            <a:schemeClr val="tx1"/>
                          </a:solidFill>
                          <a:effectLst/>
                          <a:latin typeface="Calibri" panose="020F0502020204030204" pitchFamily="34" charset="0"/>
                          <a:cs typeface="Calibri" panose="020F0502020204030204" pitchFamily="34" charset="0"/>
                        </a:rPr>
                        <a:t>Colab</a:t>
                      </a:r>
                      <a:endParaRPr lang="en-US" sz="1600" b="0" cap="none" spc="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05"/>
                  </a:ext>
                </a:extLst>
              </a:tr>
              <a:tr h="32272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Server</a:t>
                      </a:r>
                      <a:endParaRPr lang="en-US" sz="1600" b="1" cap="none" spc="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u="none" strike="noStrike" kern="1200" cap="none" normalizeH="0" baseline="0" dirty="0">
                          <a:ln>
                            <a:noFill/>
                          </a:ln>
                          <a:solidFill>
                            <a:schemeClr val="tx1"/>
                          </a:solidFill>
                          <a:effectLst/>
                          <a:latin typeface="Calibri" panose="020F0502020204030204" pitchFamily="34" charset="0"/>
                          <a:cs typeface="Calibri" panose="020F0502020204030204" pitchFamily="34" charset="0"/>
                        </a:rPr>
                        <a:t>XAMP</a:t>
                      </a:r>
                      <a:endParaRPr lang="en-US" sz="1600" b="0" cap="none" spc="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06"/>
                  </a:ext>
                </a:extLst>
              </a:tr>
              <a:tr h="552565">
                <a:tc>
                  <a:txBody>
                    <a:bodyPr/>
                    <a:lstStyle/>
                    <a:p>
                      <a:pPr marL="0" marR="0" lvl="0" indent="0" algn="l" defTabSz="914400" rtl="0" eaLnBrk="1" fontAlgn="base" latinLnBrk="0" hangingPunct="1">
                        <a:lnSpc>
                          <a:spcPct val="100000"/>
                        </a:lnSpc>
                        <a:spcBef>
                          <a:spcPct val="0"/>
                        </a:spcBef>
                        <a:spcAft>
                          <a:spcPct val="0"/>
                        </a:spcAft>
                        <a:buClr>
                          <a:schemeClr val="bg2"/>
                        </a:buClr>
                        <a:buSzPct val="75000"/>
                        <a:buFont typeface="Wingdings" pitchFamily="2" charset="2"/>
                        <a:buNone/>
                        <a:tabLst/>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Documentation Tool</a:t>
                      </a:r>
                      <a:endParaRPr kumimoji="0" lang="en-US" sz="1600" b="1" i="0" u="none" strike="noStrike" cap="none" normalizeH="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23" marB="45723" horzOverflow="overflow"/>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u="none" strike="noStrike" kern="1200" cap="none" normalizeH="0" baseline="0" dirty="0">
                          <a:ln>
                            <a:noFill/>
                          </a:ln>
                          <a:solidFill>
                            <a:schemeClr val="tx1"/>
                          </a:solidFill>
                          <a:effectLst/>
                          <a:latin typeface="Calibri" panose="020F0502020204030204" pitchFamily="34" charset="0"/>
                          <a:cs typeface="Calibri" panose="020F0502020204030204" pitchFamily="34" charset="0"/>
                        </a:rPr>
                        <a:t>Office 365</a:t>
                      </a:r>
                      <a:endParaRPr lang="en-US" sz="1600" b="0" cap="none" spc="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07"/>
                  </a:ext>
                </a:extLst>
              </a:tr>
              <a:tr h="322721">
                <a:tc>
                  <a:txBody>
                    <a:bodyPr/>
                    <a:lstStyle/>
                    <a:p>
                      <a:pPr marL="0" marR="0" lvl="0" indent="0" algn="l" defTabSz="914400" rtl="0" eaLnBrk="1" fontAlgn="base" latinLnBrk="0" hangingPunct="1">
                        <a:lnSpc>
                          <a:spcPct val="100000"/>
                        </a:lnSpc>
                        <a:spcBef>
                          <a:spcPct val="0"/>
                        </a:spcBef>
                        <a:spcAft>
                          <a:spcPct val="0"/>
                        </a:spcAft>
                        <a:buClr>
                          <a:schemeClr val="bg2"/>
                        </a:buClr>
                        <a:buSzPct val="75000"/>
                        <a:buFont typeface="Wingdings" pitchFamily="2" charset="2"/>
                        <a:buNone/>
                        <a:tabLst/>
                        <a:defRPr/>
                      </a:pPr>
                      <a:r>
                        <a:rPr kumimoji="0" lang="en-US" sz="1600" b="1" i="0" u="none" strike="noStrike" cap="none" normalizeH="0" baseline="0" dirty="0">
                          <a:ln>
                            <a:noFill/>
                          </a:ln>
                          <a:solidFill>
                            <a:schemeClr val="tx1"/>
                          </a:solidFill>
                          <a:effectLst/>
                          <a:latin typeface="Calibri" panose="020F0502020204030204" pitchFamily="34" charset="0"/>
                          <a:ea typeface="Verdana" pitchFamily="34" charset="0"/>
                          <a:cs typeface="Calibri" panose="020F0502020204030204" pitchFamily="34" charset="0"/>
                        </a:rPr>
                        <a:t>Company Name</a:t>
                      </a:r>
                    </a:p>
                  </a:txBody>
                  <a:tcPr marT="45723" marB="45723" horzOverflow="overflow"/>
                </a:tc>
                <a:tc>
                  <a:txBody>
                    <a:bodyPr/>
                    <a:lstStyle/>
                    <a:p>
                      <a:pPr fontAlgn="auto">
                        <a:spcBef>
                          <a:spcPts val="0"/>
                        </a:spcBef>
                        <a:spcAft>
                          <a:spcPts val="0"/>
                        </a:spcAft>
                        <a:defRPr/>
                      </a:pPr>
                      <a:r>
                        <a:rPr lang="en-US" sz="1600" b="0" strike="noStrike" dirty="0">
                          <a:effectLst/>
                          <a:latin typeface="Calibri" panose="020F0502020204030204" pitchFamily="34" charset="0"/>
                          <a:ea typeface="Verdana" pitchFamily="34" charset="0"/>
                          <a:cs typeface="Calibri" panose="020F0502020204030204" pitchFamily="34" charset="0"/>
                        </a:rPr>
                        <a:t>MADHDA BUSINESS SOLUTIONS PVT LTD</a:t>
                      </a:r>
                    </a:p>
                  </a:txBody>
                  <a:tcPr marT="45730" marB="45730"/>
                </a:tc>
                <a:extLst>
                  <a:ext uri="{0D108BD9-81ED-4DB2-BD59-A6C34878D82A}">
                    <a16:rowId xmlns:a16="http://schemas.microsoft.com/office/drawing/2014/main" val="3350489032"/>
                  </a:ext>
                </a:extLst>
              </a:tr>
              <a:tr h="322721">
                <a:tc>
                  <a:txBody>
                    <a:bodyPr/>
                    <a:lstStyle/>
                    <a:p>
                      <a:pPr marL="0" marR="0" lvl="0" indent="0" algn="l" defTabSz="914400" rtl="0" eaLnBrk="1" fontAlgn="base" latinLnBrk="0" hangingPunct="1">
                        <a:lnSpc>
                          <a:spcPct val="100000"/>
                        </a:lnSpc>
                        <a:spcBef>
                          <a:spcPct val="0"/>
                        </a:spcBef>
                        <a:spcAft>
                          <a:spcPct val="0"/>
                        </a:spcAft>
                        <a:buClr>
                          <a:schemeClr val="bg2"/>
                        </a:buClr>
                        <a:buSzPct val="75000"/>
                        <a:buFont typeface="Wingdings" pitchFamily="2" charset="2"/>
                        <a:buNone/>
                        <a:tabLst/>
                        <a:defRPr/>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Internal Guide</a:t>
                      </a:r>
                      <a:endParaRPr kumimoji="0" lang="en-US" sz="1600" b="1" i="0" u="none" strike="noStrike" cap="none" normalizeH="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23" marB="45723" horzOverflow="overflow"/>
                </a:tc>
                <a:tc>
                  <a:txBody>
                    <a:bodyPr/>
                    <a:lstStyle/>
                    <a:p>
                      <a:pPr fontAlgn="auto">
                        <a:spcBef>
                          <a:spcPts val="0"/>
                        </a:spcBef>
                        <a:spcAft>
                          <a:spcPts val="0"/>
                        </a:spcAft>
                        <a:defRPr/>
                      </a:pPr>
                      <a:r>
                        <a:rPr lang="en-US" sz="1600" b="0" strike="noStrike" dirty="0">
                          <a:effectLst/>
                          <a:latin typeface="Calibri" panose="020F0502020204030204" pitchFamily="34" charset="0"/>
                          <a:cs typeface="Calibri" panose="020F0502020204030204" pitchFamily="34" charset="0"/>
                        </a:rPr>
                        <a:t>Dr. </a:t>
                      </a:r>
                      <a:r>
                        <a:rPr lang="en-US" sz="1600" b="0" strike="noStrike" dirty="0" err="1">
                          <a:effectLst/>
                          <a:latin typeface="Calibri" panose="020F0502020204030204" pitchFamily="34" charset="0"/>
                          <a:cs typeface="Calibri" panose="020F0502020204030204" pitchFamily="34" charset="0"/>
                        </a:rPr>
                        <a:t>Jigneshkumar</a:t>
                      </a:r>
                      <a:r>
                        <a:rPr lang="en-US" sz="1600" b="0" strike="noStrike" dirty="0">
                          <a:effectLst/>
                          <a:latin typeface="Calibri" panose="020F0502020204030204" pitchFamily="34" charset="0"/>
                          <a:cs typeface="Calibri" panose="020F0502020204030204" pitchFamily="34" charset="0"/>
                        </a:rPr>
                        <a:t> A. Chauhan</a:t>
                      </a:r>
                      <a:endParaRPr lang="en-US" sz="1600" b="0" strike="noStrike" dirty="0">
                        <a:effectLst/>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2574156505"/>
                  </a:ext>
                </a:extLst>
              </a:tr>
              <a:tr h="322721">
                <a:tc>
                  <a:txBody>
                    <a:bodyPr/>
                    <a:lstStyle/>
                    <a:p>
                      <a:pPr marL="0" marR="0" lvl="0" indent="0" algn="l" defTabSz="914400" rtl="0" eaLnBrk="1" fontAlgn="base" latinLnBrk="0" hangingPunct="1">
                        <a:lnSpc>
                          <a:spcPct val="100000"/>
                        </a:lnSpc>
                        <a:spcBef>
                          <a:spcPct val="0"/>
                        </a:spcBef>
                        <a:spcAft>
                          <a:spcPct val="0"/>
                        </a:spcAft>
                        <a:buClr>
                          <a:schemeClr val="bg2"/>
                        </a:buClr>
                        <a:buSzPct val="75000"/>
                        <a:buFont typeface="Wingdings" pitchFamily="2" charset="2"/>
                        <a:buNone/>
                        <a:tabLst/>
                        <a:defRPr/>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External Guide</a:t>
                      </a:r>
                      <a:endParaRPr kumimoji="0" lang="en-US" sz="1600" b="1" i="0" u="none" strike="noStrike" cap="none" normalizeH="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23" marB="45723" horzOverflow="overflow"/>
                </a:tc>
                <a:tc>
                  <a:txBody>
                    <a:bodyPr/>
                    <a:lstStyle/>
                    <a:p>
                      <a:pPr fontAlgn="auto">
                        <a:spcBef>
                          <a:spcPts val="0"/>
                        </a:spcBef>
                        <a:spcAft>
                          <a:spcPts val="0"/>
                        </a:spcAft>
                        <a:defRPr/>
                      </a:pPr>
                      <a:r>
                        <a:rPr lang="en-US" sz="1600" b="0" strike="noStrike" dirty="0">
                          <a:effectLst/>
                          <a:latin typeface="Calibri" panose="020F0502020204030204" pitchFamily="34" charset="0"/>
                          <a:ea typeface="Verdana" pitchFamily="34" charset="0"/>
                          <a:cs typeface="Calibri" panose="020F0502020204030204" pitchFamily="34" charset="0"/>
                        </a:rPr>
                        <a:t>Pravin Dangar</a:t>
                      </a:r>
                    </a:p>
                  </a:txBody>
                  <a:tcPr marT="45730" marB="45730"/>
                </a:tc>
                <a:extLst>
                  <a:ext uri="{0D108BD9-81ED-4DB2-BD59-A6C34878D82A}">
                    <a16:rowId xmlns:a16="http://schemas.microsoft.com/office/drawing/2014/main" val="469438573"/>
                  </a:ext>
                </a:extLst>
              </a:tr>
              <a:tr h="322721">
                <a:tc>
                  <a:txBody>
                    <a:bodyPr/>
                    <a:lstStyle/>
                    <a:p>
                      <a:pPr marL="0" marR="0" lvl="0" indent="0" algn="l" defTabSz="914400" rtl="0" eaLnBrk="1" fontAlgn="base" latinLnBrk="0" hangingPunct="1">
                        <a:lnSpc>
                          <a:spcPct val="100000"/>
                        </a:lnSpc>
                        <a:spcBef>
                          <a:spcPct val="0"/>
                        </a:spcBef>
                        <a:spcAft>
                          <a:spcPct val="0"/>
                        </a:spcAft>
                        <a:buClr>
                          <a:schemeClr val="bg2"/>
                        </a:buClr>
                        <a:buSzPct val="75000"/>
                        <a:buFont typeface="Wingdings" pitchFamily="2" charset="2"/>
                        <a:buNone/>
                        <a:tabLst/>
                        <a:defRPr/>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Developed By</a:t>
                      </a:r>
                      <a:endParaRPr kumimoji="0" lang="en-US" sz="1600" b="1" i="0" u="none" strike="noStrike" cap="none" normalizeH="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23" marB="45723" horzOverflow="overflow"/>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b="0" dirty="0">
                          <a:latin typeface="Calibri" panose="020F0502020204030204" pitchFamily="34" charset="0"/>
                          <a:cs typeface="Calibri" panose="020F0502020204030204" pitchFamily="34" charset="0"/>
                        </a:rPr>
                        <a:t>Preyash Sanjay </a:t>
                      </a:r>
                      <a:r>
                        <a:rPr lang="en-US" sz="1600" b="0" dirty="0" err="1">
                          <a:latin typeface="Calibri" panose="020F0502020204030204" pitchFamily="34" charset="0"/>
                          <a:cs typeface="Calibri" panose="020F0502020204030204" pitchFamily="34" charset="0"/>
                        </a:rPr>
                        <a:t>KaPatel</a:t>
                      </a:r>
                      <a:r>
                        <a:rPr lang="en-US" sz="1600" b="0" dirty="0">
                          <a:latin typeface="Calibri" panose="020F0502020204030204" pitchFamily="34" charset="0"/>
                          <a:cs typeface="Calibri" panose="020F0502020204030204" pitchFamily="34" charset="0"/>
                        </a:rPr>
                        <a:t> (1803421003)</a:t>
                      </a:r>
                      <a:endParaRPr lang="en-US" sz="1600" b="0" dirty="0">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09"/>
                  </a:ext>
                </a:extLst>
              </a:tr>
              <a:tr h="322721">
                <a:tc>
                  <a:txBody>
                    <a:bodyPr/>
                    <a:lstStyle/>
                    <a:p>
                      <a:pPr marL="0" marR="0" lvl="0" indent="0" algn="l" defTabSz="914400" rtl="0" eaLnBrk="1" fontAlgn="base" latinLnBrk="0" hangingPunct="1">
                        <a:lnSpc>
                          <a:spcPct val="100000"/>
                        </a:lnSpc>
                        <a:spcBef>
                          <a:spcPct val="0"/>
                        </a:spcBef>
                        <a:spcAft>
                          <a:spcPct val="0"/>
                        </a:spcAft>
                        <a:buClr>
                          <a:schemeClr val="bg2"/>
                        </a:buClr>
                        <a:buSzPct val="75000"/>
                        <a:buFont typeface="Wingdings" pitchFamily="2" charset="2"/>
                        <a:buNone/>
                        <a:tabLst/>
                      </a:pPr>
                      <a:r>
                        <a:rPr kumimoji="0" lang="en-US" sz="1600" b="1" u="none" strike="noStrike" cap="none" normalizeH="0" baseline="0" dirty="0">
                          <a:ln>
                            <a:noFill/>
                          </a:ln>
                          <a:solidFill>
                            <a:schemeClr val="tx1"/>
                          </a:solidFill>
                          <a:effectLst/>
                          <a:latin typeface="Calibri" panose="020F0502020204030204" pitchFamily="34" charset="0"/>
                          <a:cs typeface="Calibri" panose="020F0502020204030204" pitchFamily="34" charset="0"/>
                        </a:rPr>
                        <a:t>Group No</a:t>
                      </a:r>
                      <a:endParaRPr kumimoji="0" lang="en-US" sz="1600" b="1" i="0" u="none" strike="noStrike" cap="none" normalizeH="0" baseline="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23" marB="45723" horzOverflow="overflow"/>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600" b="0" u="none" strike="noStrike" kern="1200" cap="none" spc="0" normalizeH="0" baseline="0" dirty="0">
                          <a:ln>
                            <a:noFill/>
                          </a:ln>
                          <a:solidFill>
                            <a:schemeClr val="tx1"/>
                          </a:solidFill>
                          <a:effectLst/>
                          <a:latin typeface="Calibri" panose="020F0502020204030204" pitchFamily="34" charset="0"/>
                          <a:ea typeface="Verdana" pitchFamily="34" charset="0"/>
                          <a:cs typeface="Calibri" panose="020F0502020204030204" pitchFamily="34" charset="0"/>
                        </a:rPr>
                        <a:t>19</a:t>
                      </a:r>
                      <a:endParaRPr lang="en-US" sz="1600" b="0" strike="noStrike" cap="none" spc="0" dirty="0">
                        <a:ln>
                          <a:noFill/>
                        </a:ln>
                        <a:solidFill>
                          <a:schemeClr val="tx1"/>
                        </a:solidFill>
                        <a:effectLst/>
                        <a:latin typeface="Calibri" panose="020F0502020204030204" pitchFamily="34" charset="0"/>
                        <a:ea typeface="Verdana" pitchFamily="34" charset="0"/>
                        <a:cs typeface="Calibri" panose="020F0502020204030204" pitchFamily="34" charset="0"/>
                      </a:endParaRPr>
                    </a:p>
                  </a:txBody>
                  <a:tcPr marT="45730" marB="45730"/>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42091588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Deployment Diagram</a:t>
            </a:r>
            <a:endParaRPr lang="en-IN" dirty="0"/>
          </a:p>
        </p:txBody>
      </p:sp>
      <p:pic>
        <p:nvPicPr>
          <p:cNvPr id="7" name="Picture 6">
            <a:extLst>
              <a:ext uri="{FF2B5EF4-FFF2-40B4-BE49-F238E27FC236}">
                <a16:creationId xmlns:a16="http://schemas.microsoft.com/office/drawing/2014/main" id="{284EF087-13FF-42FC-B765-2692F6AF74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1828601"/>
            <a:ext cx="6352116" cy="4631751"/>
          </a:xfrm>
          <a:prstGeom prst="rect">
            <a:avLst/>
          </a:prstGeom>
        </p:spPr>
      </p:pic>
    </p:spTree>
    <p:extLst>
      <p:ext uri="{BB962C8B-B14F-4D97-AF65-F5344CB8AC3E}">
        <p14:creationId xmlns:p14="http://schemas.microsoft.com/office/powerpoint/2010/main" val="403654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Data Dictionary</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3205251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a:xfrm>
            <a:off x="810211" y="577890"/>
            <a:ext cx="8596668" cy="685800"/>
          </a:xfrm>
        </p:spPr>
        <p:txBody>
          <a:bodyPr/>
          <a:lstStyle/>
          <a:p>
            <a:r>
              <a:rPr lang="en-US" dirty="0"/>
              <a:t>Data Dictionary</a:t>
            </a:r>
            <a:endParaRPr lang="en-IN" dirty="0"/>
          </a:p>
        </p:txBody>
      </p:sp>
      <p:graphicFrame>
        <p:nvGraphicFramePr>
          <p:cNvPr id="4" name="Table 4">
            <a:extLst>
              <a:ext uri="{FF2B5EF4-FFF2-40B4-BE49-F238E27FC236}">
                <a16:creationId xmlns:a16="http://schemas.microsoft.com/office/drawing/2014/main" id="{D4DF3090-0484-4E41-989A-5AE38CD6F36B}"/>
              </a:ext>
            </a:extLst>
          </p:cNvPr>
          <p:cNvGraphicFramePr>
            <a:graphicFrameLocks noGrp="1"/>
          </p:cNvGraphicFramePr>
          <p:nvPr>
            <p:ph idx="1"/>
            <p:extLst>
              <p:ext uri="{D42A27DB-BD31-4B8C-83A1-F6EECF244321}">
                <p14:modId xmlns:p14="http://schemas.microsoft.com/office/powerpoint/2010/main" val="2331778719"/>
              </p:ext>
            </p:extLst>
          </p:nvPr>
        </p:nvGraphicFramePr>
        <p:xfrm>
          <a:off x="810211" y="2160588"/>
          <a:ext cx="8463791" cy="3774440"/>
        </p:xfrm>
        <a:graphic>
          <a:graphicData uri="http://schemas.openxmlformats.org/drawingml/2006/table">
            <a:tbl>
              <a:tblPr firstRow="1" bandRow="1">
                <a:tableStyleId>{69012ECD-51FC-41F1-AA8D-1B2483CD663E}</a:tableStyleId>
              </a:tblPr>
              <a:tblGrid>
                <a:gridCol w="768746">
                  <a:extLst>
                    <a:ext uri="{9D8B030D-6E8A-4147-A177-3AD203B41FA5}">
                      <a16:colId xmlns:a16="http://schemas.microsoft.com/office/drawing/2014/main" val="3377138472"/>
                    </a:ext>
                  </a:extLst>
                </a:gridCol>
                <a:gridCol w="1479855">
                  <a:extLst>
                    <a:ext uri="{9D8B030D-6E8A-4147-A177-3AD203B41FA5}">
                      <a16:colId xmlns:a16="http://schemas.microsoft.com/office/drawing/2014/main" val="475958479"/>
                    </a:ext>
                  </a:extLst>
                </a:gridCol>
                <a:gridCol w="1693161">
                  <a:extLst>
                    <a:ext uri="{9D8B030D-6E8A-4147-A177-3AD203B41FA5}">
                      <a16:colId xmlns:a16="http://schemas.microsoft.com/office/drawing/2014/main" val="3011637037"/>
                    </a:ext>
                  </a:extLst>
                </a:gridCol>
                <a:gridCol w="1696452">
                  <a:extLst>
                    <a:ext uri="{9D8B030D-6E8A-4147-A177-3AD203B41FA5}">
                      <a16:colId xmlns:a16="http://schemas.microsoft.com/office/drawing/2014/main" val="3189501537"/>
                    </a:ext>
                  </a:extLst>
                </a:gridCol>
                <a:gridCol w="2825577">
                  <a:extLst>
                    <a:ext uri="{9D8B030D-6E8A-4147-A177-3AD203B41FA5}">
                      <a16:colId xmlns:a16="http://schemas.microsoft.com/office/drawing/2014/main" val="1445363094"/>
                    </a:ext>
                  </a:extLst>
                </a:gridCol>
              </a:tblGrid>
              <a:tr h="370840">
                <a:tc>
                  <a:txBody>
                    <a:bodyPr/>
                    <a:lstStyle/>
                    <a:p>
                      <a:pPr marL="0" algn="ctr" rtl="0" eaLnBrk="1" fontAlgn="b" latinLnBrk="0" hangingPunct="1">
                        <a:spcBef>
                          <a:spcPts val="0"/>
                        </a:spcBef>
                        <a:spcAft>
                          <a:spcPts val="0"/>
                        </a:spcAft>
                      </a:pPr>
                      <a:r>
                        <a:rPr lang="en-US" sz="1800" b="1" u="sng" strike="noStrike" kern="1200" dirty="0" err="1">
                          <a:solidFill>
                            <a:srgbClr val="FFFFFF"/>
                          </a:solidFill>
                          <a:effectLst/>
                        </a:rPr>
                        <a:t>Sr.No</a:t>
                      </a:r>
                      <a:endParaRPr lang="en-US" sz="1800" b="0" i="0" u="none" strike="noStrike" dirty="0">
                        <a:effectLst/>
                        <a:latin typeface="Arial" panose="020B0604020202020204" pitchFamily="34" charset="0"/>
                      </a:endParaRPr>
                    </a:p>
                  </a:txBody>
                  <a:tcPr marL="9525" marR="9525" marT="9525" marB="0" anchor="ctr"/>
                </a:tc>
                <a:tc>
                  <a:txBody>
                    <a:bodyPr/>
                    <a:lstStyle/>
                    <a:p>
                      <a:pPr marL="0" algn="ctr" rtl="0" eaLnBrk="1" fontAlgn="b" latinLnBrk="0" hangingPunct="1">
                        <a:spcBef>
                          <a:spcPts val="0"/>
                        </a:spcBef>
                        <a:spcAft>
                          <a:spcPts val="0"/>
                        </a:spcAft>
                      </a:pPr>
                      <a:r>
                        <a:rPr lang="en-US" sz="1800" b="1" u="sng" strike="noStrike" kern="1200" dirty="0">
                          <a:solidFill>
                            <a:srgbClr val="FFFFFF"/>
                          </a:solidFill>
                          <a:effectLst/>
                        </a:rPr>
                        <a:t>Field Name</a:t>
                      </a:r>
                      <a:endParaRPr lang="en-US" sz="1800" b="0" i="0" u="none" strike="noStrike" dirty="0">
                        <a:effectLst/>
                        <a:latin typeface="Arial" panose="020B0604020202020204" pitchFamily="34" charset="0"/>
                      </a:endParaRPr>
                    </a:p>
                  </a:txBody>
                  <a:tcPr marL="9525" marR="9525" marT="9525" marB="0" anchor="ctr"/>
                </a:tc>
                <a:tc>
                  <a:txBody>
                    <a:bodyPr/>
                    <a:lstStyle/>
                    <a:p>
                      <a:pPr marL="0" algn="ctr" rtl="0" eaLnBrk="1" fontAlgn="b" latinLnBrk="0" hangingPunct="1">
                        <a:spcBef>
                          <a:spcPts val="0"/>
                        </a:spcBef>
                        <a:spcAft>
                          <a:spcPts val="0"/>
                        </a:spcAft>
                      </a:pPr>
                      <a:r>
                        <a:rPr lang="en-US" sz="1800" b="1" u="sng" strike="noStrike" kern="1200" dirty="0">
                          <a:solidFill>
                            <a:srgbClr val="FFFFFF"/>
                          </a:solidFill>
                          <a:effectLst/>
                        </a:rPr>
                        <a:t>Data Type</a:t>
                      </a:r>
                      <a:endParaRPr lang="en-US" sz="1800" b="0" i="0" u="none" strike="noStrike" dirty="0">
                        <a:effectLst/>
                        <a:latin typeface="Arial" panose="020B0604020202020204" pitchFamily="34" charset="0"/>
                      </a:endParaRPr>
                    </a:p>
                  </a:txBody>
                  <a:tcPr marL="9525" marR="9525" marT="9525" marB="0" anchor="ctr"/>
                </a:tc>
                <a:tc>
                  <a:txBody>
                    <a:bodyPr/>
                    <a:lstStyle/>
                    <a:p>
                      <a:pPr marL="0" algn="ctr" rtl="0" eaLnBrk="1" fontAlgn="b" latinLnBrk="0" hangingPunct="1">
                        <a:spcBef>
                          <a:spcPts val="0"/>
                        </a:spcBef>
                        <a:spcAft>
                          <a:spcPts val="0"/>
                        </a:spcAft>
                      </a:pPr>
                      <a:r>
                        <a:rPr lang="en-US" sz="1800" b="1" u="sng" strike="noStrike" kern="1200" dirty="0">
                          <a:solidFill>
                            <a:srgbClr val="FFFFFF"/>
                          </a:solidFill>
                          <a:effectLst/>
                        </a:rPr>
                        <a:t>Constraint</a:t>
                      </a:r>
                      <a:endParaRPr lang="en-US" sz="1800" b="0" i="0" u="none" strike="noStrike" dirty="0">
                        <a:effectLst/>
                        <a:latin typeface="Arial" panose="020B0604020202020204" pitchFamily="34" charset="0"/>
                      </a:endParaRPr>
                    </a:p>
                  </a:txBody>
                  <a:tcPr marL="9525" marR="9525" marT="9525" marB="0" anchor="ctr"/>
                </a:tc>
                <a:tc>
                  <a:txBody>
                    <a:bodyPr/>
                    <a:lstStyle/>
                    <a:p>
                      <a:pPr marL="0" algn="ctr" rtl="0" eaLnBrk="1" fontAlgn="b" latinLnBrk="0" hangingPunct="1">
                        <a:spcBef>
                          <a:spcPts val="0"/>
                        </a:spcBef>
                        <a:spcAft>
                          <a:spcPts val="0"/>
                        </a:spcAft>
                      </a:pPr>
                      <a:r>
                        <a:rPr lang="en-US" sz="1800" b="1" u="sng" strike="noStrike" kern="1200" dirty="0">
                          <a:solidFill>
                            <a:srgbClr val="FFFFFF"/>
                          </a:solidFill>
                          <a:effectLst/>
                        </a:rPr>
                        <a:t>Description</a:t>
                      </a:r>
                      <a:endParaRPr lang="en-US" sz="1800" b="0" i="0" u="none" strike="noStrike" dirty="0">
                        <a:effectLst/>
                        <a:latin typeface="Arial" panose="020B0604020202020204" pitchFamily="34" charset="0"/>
                      </a:endParaRPr>
                    </a:p>
                  </a:txBody>
                  <a:tcPr marL="9525" marR="9525" marT="9525" marB="0" anchor="ctr"/>
                </a:tc>
                <a:extLst>
                  <a:ext uri="{0D108BD9-81ED-4DB2-BD59-A6C34878D82A}">
                    <a16:rowId xmlns:a16="http://schemas.microsoft.com/office/drawing/2014/main" val="4151347584"/>
                  </a:ext>
                </a:extLst>
              </a:tr>
              <a:tr h="370840">
                <a:tc>
                  <a:txBody>
                    <a:bodyPr/>
                    <a:lstStyle/>
                    <a:p>
                      <a:r>
                        <a:rPr lang="en-US" dirty="0"/>
                        <a:t>1</a:t>
                      </a:r>
                      <a:endParaRPr lang="en-IN" dirty="0"/>
                    </a:p>
                  </a:txBody>
                  <a:tcPr/>
                </a:tc>
                <a:tc>
                  <a:txBody>
                    <a:bodyPr/>
                    <a:lstStyle/>
                    <a:p>
                      <a:r>
                        <a:rPr lang="en-US" dirty="0"/>
                        <a:t>id</a:t>
                      </a:r>
                      <a:endParaRPr lang="en-IN" dirty="0"/>
                    </a:p>
                  </a:txBody>
                  <a:tcPr/>
                </a:tc>
                <a:tc>
                  <a:txBody>
                    <a:bodyPr/>
                    <a:lstStyle/>
                    <a:p>
                      <a:r>
                        <a:rPr lang="en-US" dirty="0" err="1"/>
                        <a:t>IntegerField</a:t>
                      </a:r>
                      <a:endParaRPr lang="en-IN" dirty="0"/>
                    </a:p>
                  </a:txBody>
                  <a:tcPr/>
                </a:tc>
                <a:tc>
                  <a:txBody>
                    <a:bodyPr/>
                    <a:lstStyle/>
                    <a:p>
                      <a:r>
                        <a:rPr lang="en-US" dirty="0"/>
                        <a:t>Primary Key</a:t>
                      </a:r>
                      <a:endParaRPr lang="en-IN" dirty="0"/>
                    </a:p>
                  </a:txBody>
                  <a:tcPr/>
                </a:tc>
                <a:tc>
                  <a:txBody>
                    <a:bodyPr/>
                    <a:lstStyle/>
                    <a:p>
                      <a:r>
                        <a:rPr lang="en-US" dirty="0"/>
                        <a:t>Represent Record id</a:t>
                      </a:r>
                      <a:endParaRPr lang="en-IN" dirty="0"/>
                    </a:p>
                  </a:txBody>
                  <a:tcPr/>
                </a:tc>
                <a:extLst>
                  <a:ext uri="{0D108BD9-81ED-4DB2-BD59-A6C34878D82A}">
                    <a16:rowId xmlns:a16="http://schemas.microsoft.com/office/drawing/2014/main" val="2995053107"/>
                  </a:ext>
                </a:extLst>
              </a:tr>
              <a:tr h="370840">
                <a:tc>
                  <a:txBody>
                    <a:bodyPr/>
                    <a:lstStyle/>
                    <a:p>
                      <a:r>
                        <a:rPr lang="en-US" dirty="0"/>
                        <a:t>2</a:t>
                      </a:r>
                      <a:endParaRPr lang="en-IN" dirty="0"/>
                    </a:p>
                  </a:txBody>
                  <a:tcPr/>
                </a:tc>
                <a:tc>
                  <a:txBody>
                    <a:bodyPr/>
                    <a:lstStyle/>
                    <a:p>
                      <a:r>
                        <a:rPr lang="en-US" dirty="0"/>
                        <a:t>user</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err="1"/>
                        <a:t>CharField</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Not Null</a:t>
                      </a:r>
                      <a:endParaRPr lang="en-IN" dirty="0"/>
                    </a:p>
                    <a:p>
                      <a:endParaRPr lang="en-IN" dirty="0"/>
                    </a:p>
                  </a:txBody>
                  <a:tcPr/>
                </a:tc>
                <a:tc>
                  <a:txBody>
                    <a:bodyPr/>
                    <a:lstStyle/>
                    <a:p>
                      <a:r>
                        <a:rPr lang="en-US" dirty="0"/>
                        <a:t>Represent registered User</a:t>
                      </a:r>
                      <a:endParaRPr lang="en-IN" dirty="0"/>
                    </a:p>
                  </a:txBody>
                  <a:tcPr/>
                </a:tc>
                <a:extLst>
                  <a:ext uri="{0D108BD9-81ED-4DB2-BD59-A6C34878D82A}">
                    <a16:rowId xmlns:a16="http://schemas.microsoft.com/office/drawing/2014/main" val="2678950298"/>
                  </a:ext>
                </a:extLst>
              </a:tr>
              <a:tr h="370840">
                <a:tc>
                  <a:txBody>
                    <a:bodyPr/>
                    <a:lstStyle/>
                    <a:p>
                      <a:r>
                        <a:rPr lang="en-US" dirty="0"/>
                        <a:t>3</a:t>
                      </a:r>
                      <a:endParaRPr lang="en-IN" dirty="0"/>
                    </a:p>
                  </a:txBody>
                  <a:tcPr/>
                </a:tc>
                <a:tc>
                  <a:txBody>
                    <a:bodyPr/>
                    <a:lstStyle/>
                    <a:p>
                      <a:r>
                        <a:rPr lang="en-US" dirty="0" err="1"/>
                        <a:t>avgCost</a:t>
                      </a:r>
                      <a:endParaRPr lang="en-IN" dirty="0"/>
                    </a:p>
                  </a:txBody>
                  <a:tcPr/>
                </a:tc>
                <a:tc>
                  <a:txBody>
                    <a:bodyPr/>
                    <a:lstStyle/>
                    <a:p>
                      <a:r>
                        <a:rPr lang="en-US" dirty="0" err="1"/>
                        <a:t>FloatField</a:t>
                      </a:r>
                      <a:endParaRPr lang="en-IN" dirty="0"/>
                    </a:p>
                  </a:txBody>
                  <a:tcPr/>
                </a:tc>
                <a:tc>
                  <a:txBody>
                    <a:bodyPr/>
                    <a:lstStyle/>
                    <a:p>
                      <a:r>
                        <a:rPr lang="en-US" dirty="0"/>
                        <a:t>Not Null</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Represent Average </a:t>
                      </a:r>
                      <a:r>
                        <a:rPr lang="en-US" dirty="0" err="1"/>
                        <a:t>cose</a:t>
                      </a:r>
                      <a:endParaRPr lang="en-IN" dirty="0"/>
                    </a:p>
                  </a:txBody>
                  <a:tcPr/>
                </a:tc>
                <a:extLst>
                  <a:ext uri="{0D108BD9-81ED-4DB2-BD59-A6C34878D82A}">
                    <a16:rowId xmlns:a16="http://schemas.microsoft.com/office/drawing/2014/main" val="1574306210"/>
                  </a:ext>
                </a:extLst>
              </a:tr>
              <a:tr h="370840">
                <a:tc>
                  <a:txBody>
                    <a:bodyPr/>
                    <a:lstStyle/>
                    <a:p>
                      <a:r>
                        <a:rPr lang="en-US" dirty="0"/>
                        <a:t>4</a:t>
                      </a:r>
                      <a:endParaRPr lang="en-IN" dirty="0"/>
                    </a:p>
                  </a:txBody>
                  <a:tcPr/>
                </a:tc>
                <a:tc>
                  <a:txBody>
                    <a:bodyPr/>
                    <a:lstStyle/>
                    <a:p>
                      <a:r>
                        <a:rPr lang="en-US" dirty="0"/>
                        <a:t>created</a:t>
                      </a:r>
                      <a:endParaRPr lang="en-IN" dirty="0"/>
                    </a:p>
                  </a:txBody>
                  <a:tcPr/>
                </a:tc>
                <a:tc>
                  <a:txBody>
                    <a:bodyPr/>
                    <a:lstStyle/>
                    <a:p>
                      <a:r>
                        <a:rPr lang="en-US" dirty="0" err="1"/>
                        <a:t>DateTimeField</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Not Null</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Represent stock addition date and time</a:t>
                      </a:r>
                      <a:endParaRPr lang="en-IN" dirty="0"/>
                    </a:p>
                  </a:txBody>
                  <a:tcPr/>
                </a:tc>
                <a:extLst>
                  <a:ext uri="{0D108BD9-81ED-4DB2-BD59-A6C34878D82A}">
                    <a16:rowId xmlns:a16="http://schemas.microsoft.com/office/drawing/2014/main" val="2124034358"/>
                  </a:ext>
                </a:extLst>
              </a:tr>
              <a:tr h="370840">
                <a:tc>
                  <a:txBody>
                    <a:bodyPr/>
                    <a:lstStyle/>
                    <a:p>
                      <a:r>
                        <a:rPr lang="en-US" dirty="0"/>
                        <a:t>5</a:t>
                      </a:r>
                      <a:endParaRPr lang="en-IN" dirty="0"/>
                    </a:p>
                  </a:txBody>
                  <a:tcPr/>
                </a:tc>
                <a:tc>
                  <a:txBody>
                    <a:bodyPr/>
                    <a:lstStyle/>
                    <a:p>
                      <a:r>
                        <a:rPr lang="en-US" dirty="0"/>
                        <a:t>price</a:t>
                      </a:r>
                      <a:endParaRPr lang="en-IN" dirty="0"/>
                    </a:p>
                  </a:txBody>
                  <a:tcPr/>
                </a:tc>
                <a:tc>
                  <a:txBody>
                    <a:bodyPr/>
                    <a:lstStyle/>
                    <a:p>
                      <a:r>
                        <a:rPr lang="en-US" dirty="0" err="1"/>
                        <a:t>FloatField</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Not Null</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Represent last updated price</a:t>
                      </a:r>
                      <a:endParaRPr lang="en-IN" dirty="0"/>
                    </a:p>
                  </a:txBody>
                  <a:tcPr/>
                </a:tc>
                <a:extLst>
                  <a:ext uri="{0D108BD9-81ED-4DB2-BD59-A6C34878D82A}">
                    <a16:rowId xmlns:a16="http://schemas.microsoft.com/office/drawing/2014/main" val="425359948"/>
                  </a:ext>
                </a:extLst>
              </a:tr>
              <a:tr h="370840">
                <a:tc>
                  <a:txBody>
                    <a:bodyPr/>
                    <a:lstStyle/>
                    <a:p>
                      <a:r>
                        <a:rPr lang="en-US" dirty="0"/>
                        <a:t>6</a:t>
                      </a:r>
                      <a:endParaRPr lang="en-IN" dirty="0"/>
                    </a:p>
                  </a:txBody>
                  <a:tcPr/>
                </a:tc>
                <a:tc>
                  <a:txBody>
                    <a:bodyPr/>
                    <a:lstStyle/>
                    <a:p>
                      <a:r>
                        <a:rPr lang="en-US" dirty="0"/>
                        <a:t>qty</a:t>
                      </a:r>
                      <a:endParaRPr lang="en-IN" dirty="0"/>
                    </a:p>
                  </a:txBody>
                  <a:tcPr/>
                </a:tc>
                <a:tc>
                  <a:txBody>
                    <a:bodyPr/>
                    <a:lstStyle/>
                    <a:p>
                      <a:r>
                        <a:rPr lang="en-US" dirty="0" err="1"/>
                        <a:t>IntegerField</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Not Null</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Represent </a:t>
                      </a:r>
                      <a:r>
                        <a:rPr lang="en-US" dirty="0" err="1"/>
                        <a:t>quenty</a:t>
                      </a:r>
                      <a:endParaRPr lang="en-IN" dirty="0"/>
                    </a:p>
                  </a:txBody>
                  <a:tcPr/>
                </a:tc>
                <a:extLst>
                  <a:ext uri="{0D108BD9-81ED-4DB2-BD59-A6C34878D82A}">
                    <a16:rowId xmlns:a16="http://schemas.microsoft.com/office/drawing/2014/main" val="1466883252"/>
                  </a:ext>
                </a:extLst>
              </a:tr>
              <a:tr h="370840">
                <a:tc>
                  <a:txBody>
                    <a:bodyPr/>
                    <a:lstStyle/>
                    <a:p>
                      <a:r>
                        <a:rPr lang="en-US" dirty="0"/>
                        <a:t>7</a:t>
                      </a:r>
                      <a:endParaRPr lang="en-IN" dirty="0"/>
                    </a:p>
                  </a:txBody>
                  <a:tcPr/>
                </a:tc>
                <a:tc>
                  <a:txBody>
                    <a:bodyPr/>
                    <a:lstStyle/>
                    <a:p>
                      <a:r>
                        <a:rPr lang="en-US" dirty="0"/>
                        <a:t>symbol</a:t>
                      </a:r>
                      <a:endParaRPr lang="en-IN" dirty="0"/>
                    </a:p>
                  </a:txBody>
                  <a:tcPr/>
                </a:tc>
                <a:tc>
                  <a:txBody>
                    <a:bodyPr/>
                    <a:lstStyle/>
                    <a:p>
                      <a:r>
                        <a:rPr lang="en-US" dirty="0" err="1"/>
                        <a:t>CharField</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Not Null</a:t>
                      </a:r>
                      <a:endParaRPr lang="en-IN"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Represent stock symbol</a:t>
                      </a:r>
                      <a:endParaRPr lang="en-IN" dirty="0"/>
                    </a:p>
                  </a:txBody>
                  <a:tcPr/>
                </a:tc>
                <a:extLst>
                  <a:ext uri="{0D108BD9-81ED-4DB2-BD59-A6C34878D82A}">
                    <a16:rowId xmlns:a16="http://schemas.microsoft.com/office/drawing/2014/main" val="1832735124"/>
                  </a:ext>
                </a:extLst>
              </a:tr>
            </a:tbl>
          </a:graphicData>
        </a:graphic>
      </p:graphicFrame>
      <p:sp>
        <p:nvSpPr>
          <p:cNvPr id="5" name="TextBox 4">
            <a:extLst>
              <a:ext uri="{FF2B5EF4-FFF2-40B4-BE49-F238E27FC236}">
                <a16:creationId xmlns:a16="http://schemas.microsoft.com/office/drawing/2014/main" id="{B21A888D-77A4-4072-81D2-F2DD56890ED3}"/>
              </a:ext>
            </a:extLst>
          </p:cNvPr>
          <p:cNvSpPr txBox="1"/>
          <p:nvPr/>
        </p:nvSpPr>
        <p:spPr>
          <a:xfrm>
            <a:off x="810211" y="1514257"/>
            <a:ext cx="8133764" cy="646331"/>
          </a:xfrm>
          <a:prstGeom prst="rect">
            <a:avLst/>
          </a:prstGeom>
          <a:noFill/>
        </p:spPr>
        <p:txBody>
          <a:bodyPr wrap="square" rtlCol="0">
            <a:spAutoFit/>
          </a:bodyPr>
          <a:lstStyle/>
          <a:p>
            <a:r>
              <a:rPr lang="en-US" sz="1800" b="1" dirty="0">
                <a:solidFill>
                  <a:schemeClr val="accent1"/>
                </a:solidFill>
                <a:latin typeface="Times New Roman" panose="02020603050405020304" pitchFamily="18" charset="0"/>
                <a:cs typeface="Times New Roman" panose="02020603050405020304" pitchFamily="18" charset="0"/>
              </a:rPr>
              <a:t>Name: </a:t>
            </a:r>
            <a:r>
              <a:rPr lang="en-US" sz="1800" b="1" dirty="0" err="1">
                <a:solidFill>
                  <a:schemeClr val="accent1"/>
                </a:solidFill>
                <a:latin typeface="Times New Roman" panose="02020603050405020304" pitchFamily="18" charset="0"/>
                <a:cs typeface="Times New Roman" panose="02020603050405020304" pitchFamily="18" charset="0"/>
              </a:rPr>
              <a:t>DataModel</a:t>
            </a:r>
            <a:endParaRPr lang="en-US" sz="1800" b="1" dirty="0">
              <a:solidFill>
                <a:schemeClr val="accent1"/>
              </a:solidFill>
              <a:latin typeface="Times New Roman" panose="02020603050405020304" pitchFamily="18" charset="0"/>
              <a:cs typeface="Times New Roman" panose="02020603050405020304" pitchFamily="18" charset="0"/>
            </a:endParaRPr>
          </a:p>
          <a:p>
            <a:r>
              <a:rPr lang="en-US" sz="1800" b="1" dirty="0">
                <a:solidFill>
                  <a:schemeClr val="accent1"/>
                </a:solidFill>
                <a:latin typeface="Times New Roman" panose="02020603050405020304" pitchFamily="18" charset="0"/>
                <a:cs typeface="Times New Roman" panose="02020603050405020304" pitchFamily="18" charset="0"/>
              </a:rPr>
              <a:t>DESCRIPTION</a:t>
            </a:r>
            <a:r>
              <a:rPr lang="en-US" sz="1800" dirty="0">
                <a:solidFill>
                  <a:schemeClr val="accent1"/>
                </a:solidFill>
                <a:latin typeface="Times New Roman" panose="02020603050405020304" pitchFamily="18" charset="0"/>
                <a:cs typeface="Times New Roman" panose="02020603050405020304" pitchFamily="18" charset="0"/>
              </a:rPr>
              <a:t> :- Represents stock holding and watchlist			Primary Key: id</a:t>
            </a:r>
          </a:p>
        </p:txBody>
      </p:sp>
    </p:spTree>
    <p:extLst>
      <p:ext uri="{BB962C8B-B14F-4D97-AF65-F5344CB8AC3E}">
        <p14:creationId xmlns:p14="http://schemas.microsoft.com/office/powerpoint/2010/main" val="1584447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a:xfrm>
            <a:off x="810211" y="577890"/>
            <a:ext cx="8596668" cy="685800"/>
          </a:xfrm>
        </p:spPr>
        <p:txBody>
          <a:bodyPr/>
          <a:lstStyle/>
          <a:p>
            <a:r>
              <a:rPr lang="en-US" dirty="0"/>
              <a:t>Data Dictionary</a:t>
            </a:r>
            <a:endParaRPr lang="en-IN" dirty="0"/>
          </a:p>
        </p:txBody>
      </p:sp>
      <p:graphicFrame>
        <p:nvGraphicFramePr>
          <p:cNvPr id="4" name="Table 4">
            <a:extLst>
              <a:ext uri="{FF2B5EF4-FFF2-40B4-BE49-F238E27FC236}">
                <a16:creationId xmlns:a16="http://schemas.microsoft.com/office/drawing/2014/main" id="{D4DF3090-0484-4E41-989A-5AE38CD6F36B}"/>
              </a:ext>
            </a:extLst>
          </p:cNvPr>
          <p:cNvGraphicFramePr>
            <a:graphicFrameLocks noGrp="1"/>
          </p:cNvGraphicFramePr>
          <p:nvPr>
            <p:ph idx="1"/>
            <p:extLst>
              <p:ext uri="{D42A27DB-BD31-4B8C-83A1-F6EECF244321}">
                <p14:modId xmlns:p14="http://schemas.microsoft.com/office/powerpoint/2010/main" val="3457155257"/>
              </p:ext>
            </p:extLst>
          </p:nvPr>
        </p:nvGraphicFramePr>
        <p:xfrm>
          <a:off x="912877" y="2160588"/>
          <a:ext cx="8983598" cy="4450080"/>
        </p:xfrm>
        <a:graphic>
          <a:graphicData uri="http://schemas.openxmlformats.org/drawingml/2006/table">
            <a:tbl>
              <a:tblPr firstRow="1" bandRow="1">
                <a:tableStyleId>{69012ECD-51FC-41F1-AA8D-1B2483CD663E}</a:tableStyleId>
              </a:tblPr>
              <a:tblGrid>
                <a:gridCol w="624848">
                  <a:extLst>
                    <a:ext uri="{9D8B030D-6E8A-4147-A177-3AD203B41FA5}">
                      <a16:colId xmlns:a16="http://schemas.microsoft.com/office/drawing/2014/main" val="3377138472"/>
                    </a:ext>
                  </a:extLst>
                </a:gridCol>
                <a:gridCol w="1513095">
                  <a:extLst>
                    <a:ext uri="{9D8B030D-6E8A-4147-A177-3AD203B41FA5}">
                      <a16:colId xmlns:a16="http://schemas.microsoft.com/office/drawing/2014/main" val="475958479"/>
                    </a:ext>
                  </a:extLst>
                </a:gridCol>
                <a:gridCol w="1726140">
                  <a:extLst>
                    <a:ext uri="{9D8B030D-6E8A-4147-A177-3AD203B41FA5}">
                      <a16:colId xmlns:a16="http://schemas.microsoft.com/office/drawing/2014/main" val="3011637037"/>
                    </a:ext>
                  </a:extLst>
                </a:gridCol>
                <a:gridCol w="1460569">
                  <a:extLst>
                    <a:ext uri="{9D8B030D-6E8A-4147-A177-3AD203B41FA5}">
                      <a16:colId xmlns:a16="http://schemas.microsoft.com/office/drawing/2014/main" val="3189501537"/>
                    </a:ext>
                  </a:extLst>
                </a:gridCol>
                <a:gridCol w="3658946">
                  <a:extLst>
                    <a:ext uri="{9D8B030D-6E8A-4147-A177-3AD203B41FA5}">
                      <a16:colId xmlns:a16="http://schemas.microsoft.com/office/drawing/2014/main" val="1445363094"/>
                    </a:ext>
                  </a:extLst>
                </a:gridCol>
              </a:tblGrid>
              <a:tr h="370840">
                <a:tc>
                  <a:txBody>
                    <a:bodyPr/>
                    <a:lstStyle/>
                    <a:p>
                      <a:pPr marL="0" algn="ctr" rtl="0" eaLnBrk="1" fontAlgn="b" latinLnBrk="0" hangingPunct="1">
                        <a:spcBef>
                          <a:spcPts val="0"/>
                        </a:spcBef>
                        <a:spcAft>
                          <a:spcPts val="0"/>
                        </a:spcAft>
                      </a:pPr>
                      <a:r>
                        <a:rPr lang="en-US" sz="1600" b="1" u="sng" strike="noStrike" kern="1200">
                          <a:solidFill>
                            <a:srgbClr val="FFFFFF"/>
                          </a:solidFill>
                          <a:effectLst/>
                        </a:rPr>
                        <a:t>Sr.No</a:t>
                      </a:r>
                      <a:endParaRPr lang="en-US" sz="1600" b="0" i="0" u="none" strike="noStrike" dirty="0">
                        <a:effectLst/>
                        <a:latin typeface="Arial" panose="020B0604020202020204" pitchFamily="34" charset="0"/>
                      </a:endParaRPr>
                    </a:p>
                  </a:txBody>
                  <a:tcPr marL="9525" marR="9525" marT="9525" marB="0" anchor="ctr"/>
                </a:tc>
                <a:tc>
                  <a:txBody>
                    <a:bodyPr/>
                    <a:lstStyle/>
                    <a:p>
                      <a:pPr marL="0" algn="ctr" rtl="0" eaLnBrk="1" fontAlgn="b" latinLnBrk="0" hangingPunct="1">
                        <a:spcBef>
                          <a:spcPts val="0"/>
                        </a:spcBef>
                        <a:spcAft>
                          <a:spcPts val="0"/>
                        </a:spcAft>
                      </a:pPr>
                      <a:r>
                        <a:rPr lang="en-US" sz="1600" b="1" u="sng" strike="noStrike" kern="1200">
                          <a:solidFill>
                            <a:srgbClr val="FFFFFF"/>
                          </a:solidFill>
                          <a:effectLst/>
                        </a:rPr>
                        <a:t>Field Name</a:t>
                      </a:r>
                      <a:endParaRPr lang="en-US" sz="1600" b="0" i="0" u="none" strike="noStrike">
                        <a:effectLst/>
                        <a:latin typeface="Arial" panose="020B0604020202020204" pitchFamily="34" charset="0"/>
                      </a:endParaRPr>
                    </a:p>
                  </a:txBody>
                  <a:tcPr marL="9525" marR="9525" marT="9525" marB="0" anchor="ctr"/>
                </a:tc>
                <a:tc>
                  <a:txBody>
                    <a:bodyPr/>
                    <a:lstStyle/>
                    <a:p>
                      <a:pPr marL="0" algn="ctr" rtl="0" eaLnBrk="1" fontAlgn="b" latinLnBrk="0" hangingPunct="1">
                        <a:spcBef>
                          <a:spcPts val="0"/>
                        </a:spcBef>
                        <a:spcAft>
                          <a:spcPts val="0"/>
                        </a:spcAft>
                      </a:pPr>
                      <a:r>
                        <a:rPr lang="en-US" sz="1600" b="1" u="sng" strike="noStrike" kern="1200" dirty="0">
                          <a:solidFill>
                            <a:srgbClr val="FFFFFF"/>
                          </a:solidFill>
                          <a:effectLst/>
                        </a:rPr>
                        <a:t>Data Type</a:t>
                      </a:r>
                      <a:endParaRPr lang="en-US" sz="1600" b="0" i="0" u="none" strike="noStrike" dirty="0">
                        <a:effectLst/>
                        <a:latin typeface="Arial" panose="020B0604020202020204" pitchFamily="34" charset="0"/>
                      </a:endParaRPr>
                    </a:p>
                  </a:txBody>
                  <a:tcPr marL="9525" marR="9525" marT="9525" marB="0" anchor="ctr"/>
                </a:tc>
                <a:tc>
                  <a:txBody>
                    <a:bodyPr/>
                    <a:lstStyle/>
                    <a:p>
                      <a:pPr marL="0" algn="ctr" rtl="0" eaLnBrk="1" fontAlgn="b" latinLnBrk="0" hangingPunct="1">
                        <a:spcBef>
                          <a:spcPts val="0"/>
                        </a:spcBef>
                        <a:spcAft>
                          <a:spcPts val="0"/>
                        </a:spcAft>
                      </a:pPr>
                      <a:r>
                        <a:rPr lang="en-US" sz="1600" b="1" u="sng" strike="noStrike" kern="1200">
                          <a:solidFill>
                            <a:srgbClr val="FFFFFF"/>
                          </a:solidFill>
                          <a:effectLst/>
                        </a:rPr>
                        <a:t>Constraint</a:t>
                      </a:r>
                      <a:endParaRPr lang="en-US" sz="1600" b="0" i="0" u="none" strike="noStrike" dirty="0">
                        <a:effectLst/>
                        <a:latin typeface="Arial" panose="020B0604020202020204" pitchFamily="34" charset="0"/>
                      </a:endParaRPr>
                    </a:p>
                  </a:txBody>
                  <a:tcPr marL="9525" marR="9525" marT="9525" marB="0" anchor="ctr"/>
                </a:tc>
                <a:tc>
                  <a:txBody>
                    <a:bodyPr/>
                    <a:lstStyle/>
                    <a:p>
                      <a:pPr marL="0" algn="ctr" rtl="0" eaLnBrk="1" fontAlgn="b" latinLnBrk="0" hangingPunct="1">
                        <a:spcBef>
                          <a:spcPts val="0"/>
                        </a:spcBef>
                        <a:spcAft>
                          <a:spcPts val="0"/>
                        </a:spcAft>
                      </a:pPr>
                      <a:r>
                        <a:rPr lang="en-US" sz="1600" b="1" u="sng" strike="noStrike" kern="1200" dirty="0">
                          <a:solidFill>
                            <a:srgbClr val="FFFFFF"/>
                          </a:solidFill>
                          <a:effectLst/>
                        </a:rPr>
                        <a:t>Description</a:t>
                      </a:r>
                      <a:endParaRPr lang="en-US" sz="1600" b="0" i="0" u="none" strike="noStrike" dirty="0">
                        <a:effectLst/>
                        <a:latin typeface="Arial" panose="020B0604020202020204" pitchFamily="34" charset="0"/>
                      </a:endParaRPr>
                    </a:p>
                  </a:txBody>
                  <a:tcPr marL="9525" marR="9525" marT="9525" marB="0" anchor="ctr"/>
                </a:tc>
                <a:extLst>
                  <a:ext uri="{0D108BD9-81ED-4DB2-BD59-A6C34878D82A}">
                    <a16:rowId xmlns:a16="http://schemas.microsoft.com/office/drawing/2014/main" val="4151347584"/>
                  </a:ext>
                </a:extLst>
              </a:tr>
              <a:tr h="370840">
                <a:tc>
                  <a:txBody>
                    <a:bodyPr/>
                    <a:lstStyle/>
                    <a:p>
                      <a:r>
                        <a:rPr lang="en-US" sz="1600"/>
                        <a:t>1</a:t>
                      </a:r>
                      <a:endParaRPr lang="en-IN" sz="1600" dirty="0"/>
                    </a:p>
                  </a:txBody>
                  <a:tcPr/>
                </a:tc>
                <a:tc>
                  <a:txBody>
                    <a:bodyPr/>
                    <a:lstStyle/>
                    <a:p>
                      <a:r>
                        <a:rPr lang="en-US" sz="1600"/>
                        <a:t>id</a:t>
                      </a:r>
                      <a:endParaRPr lang="en-IN" sz="1600" dirty="0"/>
                    </a:p>
                  </a:txBody>
                  <a:tcPr/>
                </a:tc>
                <a:tc>
                  <a:txBody>
                    <a:bodyPr/>
                    <a:lstStyle/>
                    <a:p>
                      <a:r>
                        <a:rPr lang="en-US" sz="1600"/>
                        <a:t>IntegerField</a:t>
                      </a:r>
                      <a:endParaRPr lang="en-IN" sz="1600" dirty="0"/>
                    </a:p>
                  </a:txBody>
                  <a:tcPr/>
                </a:tc>
                <a:tc>
                  <a:txBody>
                    <a:bodyPr/>
                    <a:lstStyle/>
                    <a:p>
                      <a:r>
                        <a:rPr lang="en-US" sz="1600"/>
                        <a:t>Primary Key</a:t>
                      </a:r>
                      <a:endParaRPr lang="en-IN" sz="1600" dirty="0"/>
                    </a:p>
                  </a:txBody>
                  <a:tcPr/>
                </a:tc>
                <a:tc>
                  <a:txBody>
                    <a:bodyPr/>
                    <a:lstStyle/>
                    <a:p>
                      <a:r>
                        <a:rPr lang="en-US" sz="1600"/>
                        <a:t>Represent user id</a:t>
                      </a:r>
                      <a:endParaRPr lang="en-IN" sz="1600" dirty="0"/>
                    </a:p>
                  </a:txBody>
                  <a:tcPr/>
                </a:tc>
                <a:extLst>
                  <a:ext uri="{0D108BD9-81ED-4DB2-BD59-A6C34878D82A}">
                    <a16:rowId xmlns:a16="http://schemas.microsoft.com/office/drawing/2014/main" val="2995053107"/>
                  </a:ext>
                </a:extLst>
              </a:tr>
              <a:tr h="370840">
                <a:tc>
                  <a:txBody>
                    <a:bodyPr/>
                    <a:lstStyle/>
                    <a:p>
                      <a:r>
                        <a:rPr lang="en-US" sz="1600"/>
                        <a:t>2</a:t>
                      </a:r>
                      <a:endParaRPr lang="en-IN" sz="1600" dirty="0"/>
                    </a:p>
                  </a:txBody>
                  <a:tcPr/>
                </a:tc>
                <a:tc>
                  <a:txBody>
                    <a:bodyPr/>
                    <a:lstStyle/>
                    <a:p>
                      <a:r>
                        <a:rPr lang="en-US" sz="1600" dirty="0" err="1"/>
                        <a:t>Date_joined</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a:t>DateTimeField</a:t>
                      </a:r>
                      <a:endParaRPr lang="en-IN" sz="1600" dirty="0"/>
                    </a:p>
                  </a:txBody>
                  <a:tcPr/>
                </a:tc>
                <a:tc>
                  <a:txBody>
                    <a:bodyPr/>
                    <a:lstStyle/>
                    <a:p>
                      <a:r>
                        <a:rPr lang="en-US" sz="1600"/>
                        <a:t>Not Null</a:t>
                      </a:r>
                      <a:endParaRPr lang="en-IN" sz="1600" dirty="0"/>
                    </a:p>
                  </a:txBody>
                  <a:tcPr/>
                </a:tc>
                <a:tc>
                  <a:txBody>
                    <a:bodyPr/>
                    <a:lstStyle/>
                    <a:p>
                      <a:r>
                        <a:rPr lang="en-US" sz="1600"/>
                        <a:t>Represent date of joining</a:t>
                      </a:r>
                      <a:endParaRPr lang="en-IN" sz="1600" dirty="0"/>
                    </a:p>
                  </a:txBody>
                  <a:tcPr/>
                </a:tc>
                <a:extLst>
                  <a:ext uri="{0D108BD9-81ED-4DB2-BD59-A6C34878D82A}">
                    <a16:rowId xmlns:a16="http://schemas.microsoft.com/office/drawing/2014/main" val="2678950298"/>
                  </a:ext>
                </a:extLst>
              </a:tr>
              <a:tr h="370840">
                <a:tc>
                  <a:txBody>
                    <a:bodyPr/>
                    <a:lstStyle/>
                    <a:p>
                      <a:r>
                        <a:rPr lang="en-US" sz="1600"/>
                        <a:t>3</a:t>
                      </a:r>
                      <a:endParaRPr lang="en-IN" sz="1600" dirty="0"/>
                    </a:p>
                  </a:txBody>
                  <a:tcPr/>
                </a:tc>
                <a:tc>
                  <a:txBody>
                    <a:bodyPr/>
                    <a:lstStyle/>
                    <a:p>
                      <a:r>
                        <a:rPr lang="en-US" sz="1600" dirty="0"/>
                        <a:t>email</a:t>
                      </a:r>
                      <a:endParaRPr lang="en-IN" sz="1600" dirty="0"/>
                    </a:p>
                  </a:txBody>
                  <a:tcPr/>
                </a:tc>
                <a:tc>
                  <a:txBody>
                    <a:bodyPr/>
                    <a:lstStyle/>
                    <a:p>
                      <a:r>
                        <a:rPr lang="en-US" sz="1600"/>
                        <a:t>EmailField</a:t>
                      </a:r>
                      <a:endParaRPr lang="en-IN" sz="1600" dirty="0"/>
                    </a:p>
                  </a:txBody>
                  <a:tcPr/>
                </a:tc>
                <a:tc>
                  <a:txBody>
                    <a:bodyPr/>
                    <a:lstStyle/>
                    <a:p>
                      <a:r>
                        <a:rPr lang="en-US" sz="1600"/>
                        <a:t>Not Null</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a:t>Represent Email id of user</a:t>
                      </a:r>
                      <a:endParaRPr lang="en-IN" sz="1600" dirty="0"/>
                    </a:p>
                  </a:txBody>
                  <a:tcPr/>
                </a:tc>
                <a:extLst>
                  <a:ext uri="{0D108BD9-81ED-4DB2-BD59-A6C34878D82A}">
                    <a16:rowId xmlns:a16="http://schemas.microsoft.com/office/drawing/2014/main" val="1574306210"/>
                  </a:ext>
                </a:extLst>
              </a:tr>
              <a:tr h="370840">
                <a:tc>
                  <a:txBody>
                    <a:bodyPr/>
                    <a:lstStyle/>
                    <a:p>
                      <a:r>
                        <a:rPr lang="en-US" sz="1600"/>
                        <a:t>4</a:t>
                      </a:r>
                      <a:endParaRPr lang="en-IN" sz="1600" dirty="0"/>
                    </a:p>
                  </a:txBody>
                  <a:tcPr/>
                </a:tc>
                <a:tc>
                  <a:txBody>
                    <a:bodyPr/>
                    <a:lstStyle/>
                    <a:p>
                      <a:r>
                        <a:rPr lang="en-US" sz="1600" dirty="0" err="1"/>
                        <a:t>First_name</a:t>
                      </a:r>
                      <a:endParaRPr lang="en-IN" sz="1600" dirty="0"/>
                    </a:p>
                  </a:txBody>
                  <a:tcPr/>
                </a:tc>
                <a:tc>
                  <a:txBody>
                    <a:bodyPr/>
                    <a:lstStyle/>
                    <a:p>
                      <a:r>
                        <a:rPr lang="en-US" sz="1600"/>
                        <a:t>CharField</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Not Null</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a:t>Represent First Name</a:t>
                      </a:r>
                      <a:endParaRPr lang="en-IN" sz="1600" dirty="0"/>
                    </a:p>
                  </a:txBody>
                  <a:tcPr/>
                </a:tc>
                <a:extLst>
                  <a:ext uri="{0D108BD9-81ED-4DB2-BD59-A6C34878D82A}">
                    <a16:rowId xmlns:a16="http://schemas.microsoft.com/office/drawing/2014/main" val="2124034358"/>
                  </a:ext>
                </a:extLst>
              </a:tr>
              <a:tr h="370840">
                <a:tc>
                  <a:txBody>
                    <a:bodyPr/>
                    <a:lstStyle/>
                    <a:p>
                      <a:r>
                        <a:rPr lang="en-US" sz="1600"/>
                        <a:t>5</a:t>
                      </a:r>
                      <a:endParaRPr lang="en-IN" sz="1600" dirty="0"/>
                    </a:p>
                  </a:txBody>
                  <a:tcPr/>
                </a:tc>
                <a:tc>
                  <a:txBody>
                    <a:bodyPr/>
                    <a:lstStyle/>
                    <a:p>
                      <a:r>
                        <a:rPr lang="en-US" sz="1600" dirty="0" err="1"/>
                        <a:t>Is_active</a:t>
                      </a:r>
                      <a:endParaRPr lang="en-IN" sz="1600" dirty="0"/>
                    </a:p>
                  </a:txBody>
                  <a:tcPr/>
                </a:tc>
                <a:tc>
                  <a:txBody>
                    <a:bodyPr/>
                    <a:lstStyle/>
                    <a:p>
                      <a:r>
                        <a:rPr lang="en-US" sz="1600"/>
                        <a:t>BooleanField</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Not Null</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Represent user status</a:t>
                      </a:r>
                      <a:endParaRPr lang="en-IN" sz="1600" dirty="0"/>
                    </a:p>
                  </a:txBody>
                  <a:tcPr/>
                </a:tc>
                <a:extLst>
                  <a:ext uri="{0D108BD9-81ED-4DB2-BD59-A6C34878D82A}">
                    <a16:rowId xmlns:a16="http://schemas.microsoft.com/office/drawing/2014/main" val="425359948"/>
                  </a:ext>
                </a:extLst>
              </a:tr>
              <a:tr h="370840">
                <a:tc>
                  <a:txBody>
                    <a:bodyPr/>
                    <a:lstStyle/>
                    <a:p>
                      <a:r>
                        <a:rPr lang="en-US" sz="1600"/>
                        <a:t>6</a:t>
                      </a:r>
                      <a:endParaRPr lang="en-IN" sz="1600" dirty="0"/>
                    </a:p>
                  </a:txBody>
                  <a:tcPr/>
                </a:tc>
                <a:tc>
                  <a:txBody>
                    <a:bodyPr/>
                    <a:lstStyle/>
                    <a:p>
                      <a:r>
                        <a:rPr lang="en-US" sz="1600" dirty="0" err="1"/>
                        <a:t>Is_staff</a:t>
                      </a:r>
                      <a:endParaRPr lang="en-IN" sz="1600" dirty="0"/>
                    </a:p>
                  </a:txBody>
                  <a:tcPr/>
                </a:tc>
                <a:tc>
                  <a:txBody>
                    <a:bodyPr/>
                    <a:lstStyle/>
                    <a:p>
                      <a:r>
                        <a:rPr lang="en-US" sz="1600"/>
                        <a:t>BooleanField</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Not Null</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Represent user is staff member or not</a:t>
                      </a:r>
                      <a:endParaRPr lang="en-IN" sz="1600" dirty="0"/>
                    </a:p>
                  </a:txBody>
                  <a:tcPr/>
                </a:tc>
                <a:extLst>
                  <a:ext uri="{0D108BD9-81ED-4DB2-BD59-A6C34878D82A}">
                    <a16:rowId xmlns:a16="http://schemas.microsoft.com/office/drawing/2014/main" val="1466883252"/>
                  </a:ext>
                </a:extLst>
              </a:tr>
              <a:tr h="370840">
                <a:tc>
                  <a:txBody>
                    <a:bodyPr/>
                    <a:lstStyle/>
                    <a:p>
                      <a:r>
                        <a:rPr lang="en-US" sz="1600"/>
                        <a:t>7</a:t>
                      </a:r>
                      <a:endParaRPr lang="en-IN" sz="1600" dirty="0"/>
                    </a:p>
                  </a:txBody>
                  <a:tcPr/>
                </a:tc>
                <a:tc>
                  <a:txBody>
                    <a:bodyPr/>
                    <a:lstStyle/>
                    <a:p>
                      <a:r>
                        <a:rPr lang="en-US" sz="1600" dirty="0" err="1"/>
                        <a:t>Is_superuser</a:t>
                      </a:r>
                      <a:endParaRPr lang="en-IN" sz="1600" dirty="0"/>
                    </a:p>
                  </a:txBody>
                  <a:tcPr/>
                </a:tc>
                <a:tc>
                  <a:txBody>
                    <a:bodyPr/>
                    <a:lstStyle/>
                    <a:p>
                      <a:r>
                        <a:rPr lang="en-US" sz="1600" dirty="0" err="1"/>
                        <a:t>BooleanField</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Not Null</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Represent user is super user or not</a:t>
                      </a:r>
                      <a:endParaRPr lang="en-IN" sz="1600" dirty="0"/>
                    </a:p>
                  </a:txBody>
                  <a:tcPr/>
                </a:tc>
                <a:extLst>
                  <a:ext uri="{0D108BD9-81ED-4DB2-BD59-A6C34878D82A}">
                    <a16:rowId xmlns:a16="http://schemas.microsoft.com/office/drawing/2014/main" val="1832735124"/>
                  </a:ext>
                </a:extLst>
              </a:tr>
              <a:tr h="370840">
                <a:tc>
                  <a:txBody>
                    <a:bodyPr/>
                    <a:lstStyle/>
                    <a:p>
                      <a:r>
                        <a:rPr lang="en-US" sz="1600" dirty="0"/>
                        <a:t>8</a:t>
                      </a:r>
                      <a:endParaRPr lang="en-IN" sz="1600" dirty="0"/>
                    </a:p>
                  </a:txBody>
                  <a:tcPr/>
                </a:tc>
                <a:tc>
                  <a:txBody>
                    <a:bodyPr/>
                    <a:lstStyle/>
                    <a:p>
                      <a:r>
                        <a:rPr lang="en-IN" sz="1600" kern="1200" dirty="0" err="1">
                          <a:solidFill>
                            <a:schemeClr val="dk1"/>
                          </a:solidFill>
                          <a:effectLst/>
                        </a:rPr>
                        <a:t>last_login</a:t>
                      </a:r>
                      <a:endParaRPr lang="en-IN" sz="1600" dirty="0"/>
                    </a:p>
                  </a:txBody>
                  <a:tcPr/>
                </a:tc>
                <a:tc>
                  <a:txBody>
                    <a:bodyPr/>
                    <a:lstStyle/>
                    <a:p>
                      <a:r>
                        <a:rPr lang="en-IN" sz="1600" kern="1200" dirty="0" err="1">
                          <a:solidFill>
                            <a:schemeClr val="dk1"/>
                          </a:solidFill>
                          <a:effectLst/>
                        </a:rPr>
                        <a:t>DateTimeField</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Not Null</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Represent last login date and time</a:t>
                      </a:r>
                      <a:endParaRPr lang="en-IN" sz="1600" dirty="0"/>
                    </a:p>
                  </a:txBody>
                  <a:tcPr/>
                </a:tc>
                <a:extLst>
                  <a:ext uri="{0D108BD9-81ED-4DB2-BD59-A6C34878D82A}">
                    <a16:rowId xmlns:a16="http://schemas.microsoft.com/office/drawing/2014/main" val="931057207"/>
                  </a:ext>
                </a:extLst>
              </a:tr>
              <a:tr h="370840">
                <a:tc>
                  <a:txBody>
                    <a:bodyPr/>
                    <a:lstStyle/>
                    <a:p>
                      <a:r>
                        <a:rPr lang="en-US" sz="1600" dirty="0"/>
                        <a:t>9</a:t>
                      </a:r>
                      <a:endParaRPr lang="en-IN" sz="1600" dirty="0"/>
                    </a:p>
                  </a:txBody>
                  <a:tcPr/>
                </a:tc>
                <a:tc>
                  <a:txBody>
                    <a:bodyPr/>
                    <a:lstStyle/>
                    <a:p>
                      <a:r>
                        <a:rPr lang="en-IN" sz="1600" kern="1200" dirty="0" err="1">
                          <a:solidFill>
                            <a:schemeClr val="dk1"/>
                          </a:solidFill>
                          <a:effectLst/>
                        </a:rPr>
                        <a:t>last_name</a:t>
                      </a:r>
                      <a:endParaRPr lang="en-IN" sz="1600" dirty="0"/>
                    </a:p>
                  </a:txBody>
                  <a:tcPr/>
                </a:tc>
                <a:tc>
                  <a:txBody>
                    <a:bodyPr/>
                    <a:lstStyle/>
                    <a:p>
                      <a:r>
                        <a:rPr lang="en-IN" sz="1600" kern="1200" dirty="0" err="1">
                          <a:solidFill>
                            <a:schemeClr val="dk1"/>
                          </a:solidFill>
                          <a:effectLst/>
                        </a:rPr>
                        <a:t>CharField</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Not Null</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Represent user’s last name</a:t>
                      </a:r>
                      <a:endParaRPr lang="en-IN" sz="1600" dirty="0"/>
                    </a:p>
                  </a:txBody>
                  <a:tcPr/>
                </a:tc>
                <a:extLst>
                  <a:ext uri="{0D108BD9-81ED-4DB2-BD59-A6C34878D82A}">
                    <a16:rowId xmlns:a16="http://schemas.microsoft.com/office/drawing/2014/main" val="3249104338"/>
                  </a:ext>
                </a:extLst>
              </a:tr>
              <a:tr h="370840">
                <a:tc>
                  <a:txBody>
                    <a:bodyPr/>
                    <a:lstStyle/>
                    <a:p>
                      <a:r>
                        <a:rPr lang="en-US" sz="1600" dirty="0"/>
                        <a:t>10</a:t>
                      </a:r>
                      <a:endParaRPr lang="en-IN" sz="1600" dirty="0"/>
                    </a:p>
                  </a:txBody>
                  <a:tcPr/>
                </a:tc>
                <a:tc>
                  <a:txBody>
                    <a:bodyPr/>
                    <a:lstStyle/>
                    <a:p>
                      <a:r>
                        <a:rPr lang="en-IN" sz="1600" kern="1200" dirty="0">
                          <a:solidFill>
                            <a:schemeClr val="dk1"/>
                          </a:solidFill>
                          <a:effectLst/>
                        </a:rPr>
                        <a:t>Password</a:t>
                      </a:r>
                      <a:endParaRPr lang="en-IN" sz="1600" dirty="0"/>
                    </a:p>
                  </a:txBody>
                  <a:tcPr/>
                </a:tc>
                <a:tc>
                  <a:txBody>
                    <a:bodyPr/>
                    <a:lstStyle/>
                    <a:p>
                      <a:r>
                        <a:rPr lang="en-IN" sz="1600" kern="1200" dirty="0" err="1">
                          <a:solidFill>
                            <a:schemeClr val="dk1"/>
                          </a:solidFill>
                          <a:effectLst/>
                        </a:rPr>
                        <a:t>CharField</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Not Null</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Represent password</a:t>
                      </a:r>
                      <a:endParaRPr lang="en-IN" sz="1600" dirty="0"/>
                    </a:p>
                  </a:txBody>
                  <a:tcPr/>
                </a:tc>
                <a:extLst>
                  <a:ext uri="{0D108BD9-81ED-4DB2-BD59-A6C34878D82A}">
                    <a16:rowId xmlns:a16="http://schemas.microsoft.com/office/drawing/2014/main" val="1538953472"/>
                  </a:ext>
                </a:extLst>
              </a:tr>
              <a:tr h="370840">
                <a:tc>
                  <a:txBody>
                    <a:bodyPr/>
                    <a:lstStyle/>
                    <a:p>
                      <a:r>
                        <a:rPr lang="en-US" sz="1600" dirty="0"/>
                        <a:t>11</a:t>
                      </a:r>
                      <a:endParaRPr lang="en-IN" sz="1600" dirty="0"/>
                    </a:p>
                  </a:txBody>
                  <a:tcPr/>
                </a:tc>
                <a:tc>
                  <a:txBody>
                    <a:bodyPr/>
                    <a:lstStyle/>
                    <a:p>
                      <a:r>
                        <a:rPr lang="en-IN" sz="1600" kern="1200" dirty="0">
                          <a:solidFill>
                            <a:schemeClr val="dk1"/>
                          </a:solidFill>
                          <a:effectLst/>
                        </a:rPr>
                        <a:t>username</a:t>
                      </a:r>
                      <a:endParaRPr lang="en-IN" sz="1600" dirty="0"/>
                    </a:p>
                  </a:txBody>
                  <a:tcPr/>
                </a:tc>
                <a:tc>
                  <a:txBody>
                    <a:bodyPr/>
                    <a:lstStyle/>
                    <a:p>
                      <a:r>
                        <a:rPr lang="en-IN" sz="1600" kern="1200" dirty="0" err="1">
                          <a:solidFill>
                            <a:schemeClr val="dk1"/>
                          </a:solidFill>
                          <a:effectLst/>
                        </a:rPr>
                        <a:t>CharField</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Not Null</a:t>
                      </a:r>
                      <a:endParaRPr lang="en-IN" sz="1600"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t>Represent username</a:t>
                      </a:r>
                      <a:endParaRPr lang="en-IN" sz="1600" dirty="0"/>
                    </a:p>
                  </a:txBody>
                  <a:tcPr/>
                </a:tc>
                <a:extLst>
                  <a:ext uri="{0D108BD9-81ED-4DB2-BD59-A6C34878D82A}">
                    <a16:rowId xmlns:a16="http://schemas.microsoft.com/office/drawing/2014/main" val="4120836713"/>
                  </a:ext>
                </a:extLst>
              </a:tr>
            </a:tbl>
          </a:graphicData>
        </a:graphic>
      </p:graphicFrame>
      <p:sp>
        <p:nvSpPr>
          <p:cNvPr id="5" name="TextBox 4">
            <a:extLst>
              <a:ext uri="{FF2B5EF4-FFF2-40B4-BE49-F238E27FC236}">
                <a16:creationId xmlns:a16="http://schemas.microsoft.com/office/drawing/2014/main" id="{B21A888D-77A4-4072-81D2-F2DD56890ED3}"/>
              </a:ext>
            </a:extLst>
          </p:cNvPr>
          <p:cNvSpPr txBox="1"/>
          <p:nvPr/>
        </p:nvSpPr>
        <p:spPr>
          <a:xfrm>
            <a:off x="810211" y="1514257"/>
            <a:ext cx="8133764" cy="646331"/>
          </a:xfrm>
          <a:prstGeom prst="rect">
            <a:avLst/>
          </a:prstGeom>
          <a:noFill/>
        </p:spPr>
        <p:txBody>
          <a:bodyPr wrap="square" rtlCol="0">
            <a:spAutoFit/>
          </a:bodyPr>
          <a:lstStyle/>
          <a:p>
            <a:r>
              <a:rPr lang="en-US" sz="1800" b="1" dirty="0">
                <a:solidFill>
                  <a:schemeClr val="accent1"/>
                </a:solidFill>
                <a:latin typeface="Times New Roman" panose="02020603050405020304" pitchFamily="18" charset="0"/>
                <a:cs typeface="Times New Roman" panose="02020603050405020304" pitchFamily="18" charset="0"/>
              </a:rPr>
              <a:t>Name: User</a:t>
            </a:r>
          </a:p>
          <a:p>
            <a:r>
              <a:rPr lang="en-US" sz="1800" b="1" dirty="0">
                <a:solidFill>
                  <a:schemeClr val="accent1"/>
                </a:solidFill>
                <a:latin typeface="Times New Roman" panose="02020603050405020304" pitchFamily="18" charset="0"/>
                <a:cs typeface="Times New Roman" panose="02020603050405020304" pitchFamily="18" charset="0"/>
              </a:rPr>
              <a:t>DESCRIPTION</a:t>
            </a:r>
            <a:r>
              <a:rPr lang="en-US" sz="1800" dirty="0">
                <a:solidFill>
                  <a:schemeClr val="accent1"/>
                </a:solidFill>
                <a:latin typeface="Times New Roman" panose="02020603050405020304" pitchFamily="18" charset="0"/>
                <a:cs typeface="Times New Roman" panose="02020603050405020304" pitchFamily="18" charset="0"/>
              </a:rPr>
              <a:t> :- Represents </a:t>
            </a:r>
            <a:r>
              <a:rPr lang="en-US" sz="1800" dirty="0" err="1">
                <a:solidFill>
                  <a:schemeClr val="accent1"/>
                </a:solidFill>
                <a:latin typeface="Times New Roman" panose="02020603050405020304" pitchFamily="18" charset="0"/>
                <a:cs typeface="Times New Roman" panose="02020603050405020304" pitchFamily="18" charset="0"/>
              </a:rPr>
              <a:t>users’s</a:t>
            </a:r>
            <a:r>
              <a:rPr lang="en-US" sz="1800" dirty="0">
                <a:solidFill>
                  <a:schemeClr val="accent1"/>
                </a:solidFill>
                <a:latin typeface="Times New Roman" panose="02020603050405020304" pitchFamily="18" charset="0"/>
                <a:cs typeface="Times New Roman" panose="02020603050405020304" pitchFamily="18" charset="0"/>
              </a:rPr>
              <a:t> details					Primary Key: id</a:t>
            </a:r>
          </a:p>
        </p:txBody>
      </p:sp>
    </p:spTree>
    <p:extLst>
      <p:ext uri="{BB962C8B-B14F-4D97-AF65-F5344CB8AC3E}">
        <p14:creationId xmlns:p14="http://schemas.microsoft.com/office/powerpoint/2010/main" val="10009506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br>
              <a:rPr lang="en-US" dirty="0"/>
            </a:br>
            <a:r>
              <a:rPr lang="en-US" dirty="0"/>
              <a:t>Input &amp; Output Design</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651356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Home Page</a:t>
            </a:r>
            <a:endParaRPr lang="en-IN" dirty="0"/>
          </a:p>
        </p:txBody>
      </p:sp>
      <p:pic>
        <p:nvPicPr>
          <p:cNvPr id="13" name="Content Placeholder 12">
            <a:extLst>
              <a:ext uri="{FF2B5EF4-FFF2-40B4-BE49-F238E27FC236}">
                <a16:creationId xmlns:a16="http://schemas.microsoft.com/office/drawing/2014/main" id="{B805DC38-05D1-4C5A-B8DD-47908126155E}"/>
              </a:ext>
            </a:extLst>
          </p:cNvPr>
          <p:cNvPicPr>
            <a:picLocks noGrp="1"/>
          </p:cNvPicPr>
          <p:nvPr>
            <p:ph idx="1"/>
          </p:nvPr>
        </p:nvPicPr>
        <p:blipFill>
          <a:blip r:embed="rId2"/>
          <a:stretch>
            <a:fillRect/>
          </a:stretch>
        </p:blipFill>
        <p:spPr>
          <a:xfrm>
            <a:off x="820209" y="1270000"/>
            <a:ext cx="8596668" cy="5111750"/>
          </a:xfrm>
          <a:prstGeom prst="rect">
            <a:avLst/>
          </a:prstGeom>
          <a:ln>
            <a:solidFill>
              <a:schemeClr val="tx1"/>
            </a:solidFill>
          </a:ln>
        </p:spPr>
      </p:pic>
    </p:spTree>
    <p:extLst>
      <p:ext uri="{BB962C8B-B14F-4D97-AF65-F5344CB8AC3E}">
        <p14:creationId xmlns:p14="http://schemas.microsoft.com/office/powerpoint/2010/main" val="278944522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Signup Page</a:t>
            </a:r>
            <a:endParaRPr lang="en-IN" dirty="0"/>
          </a:p>
        </p:txBody>
      </p:sp>
      <p:pic>
        <p:nvPicPr>
          <p:cNvPr id="6" name="Content Placeholder 5">
            <a:extLst>
              <a:ext uri="{FF2B5EF4-FFF2-40B4-BE49-F238E27FC236}">
                <a16:creationId xmlns:a16="http://schemas.microsoft.com/office/drawing/2014/main" id="{38EACED1-F9D2-4391-A9EE-1B24F49693D0}"/>
              </a:ext>
            </a:extLst>
          </p:cNvPr>
          <p:cNvPicPr>
            <a:picLocks noGrp="1"/>
          </p:cNvPicPr>
          <p:nvPr>
            <p:ph idx="1"/>
          </p:nvPr>
        </p:nvPicPr>
        <p:blipFill>
          <a:blip r:embed="rId2"/>
          <a:stretch>
            <a:fillRect/>
          </a:stretch>
        </p:blipFill>
        <p:spPr>
          <a:xfrm>
            <a:off x="840052" y="1389063"/>
            <a:ext cx="8433949" cy="5040312"/>
          </a:xfrm>
          <a:prstGeom prst="rect">
            <a:avLst/>
          </a:prstGeom>
          <a:ln>
            <a:solidFill>
              <a:schemeClr val="tx1"/>
            </a:solidFill>
          </a:ln>
        </p:spPr>
      </p:pic>
    </p:spTree>
    <p:extLst>
      <p:ext uri="{BB962C8B-B14F-4D97-AF65-F5344CB8AC3E}">
        <p14:creationId xmlns:p14="http://schemas.microsoft.com/office/powerpoint/2010/main" val="3602173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Signup Credential Validation:</a:t>
            </a:r>
            <a:endParaRPr lang="en-IN" dirty="0"/>
          </a:p>
        </p:txBody>
      </p:sp>
      <p:pic>
        <p:nvPicPr>
          <p:cNvPr id="7" name="Content Placeholder 6">
            <a:extLst>
              <a:ext uri="{FF2B5EF4-FFF2-40B4-BE49-F238E27FC236}">
                <a16:creationId xmlns:a16="http://schemas.microsoft.com/office/drawing/2014/main" id="{B1754FB0-BF4B-4109-A3E7-6D014D8EC5E0}"/>
              </a:ext>
            </a:extLst>
          </p:cNvPr>
          <p:cNvPicPr>
            <a:picLocks noGrp="1"/>
          </p:cNvPicPr>
          <p:nvPr>
            <p:ph idx="1"/>
          </p:nvPr>
        </p:nvPicPr>
        <p:blipFill>
          <a:blip r:embed="rId2"/>
          <a:stretch>
            <a:fillRect/>
          </a:stretch>
        </p:blipFill>
        <p:spPr>
          <a:xfrm>
            <a:off x="782902" y="1488281"/>
            <a:ext cx="8596667" cy="4760119"/>
          </a:xfrm>
          <a:prstGeom prst="rect">
            <a:avLst/>
          </a:prstGeom>
          <a:ln>
            <a:solidFill>
              <a:schemeClr val="tx1"/>
            </a:solidFill>
          </a:ln>
        </p:spPr>
      </p:pic>
    </p:spTree>
    <p:extLst>
      <p:ext uri="{BB962C8B-B14F-4D97-AF65-F5344CB8AC3E}">
        <p14:creationId xmlns:p14="http://schemas.microsoft.com/office/powerpoint/2010/main" val="2489546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Login Page</a:t>
            </a:r>
            <a:endParaRPr lang="en-IN" dirty="0"/>
          </a:p>
        </p:txBody>
      </p:sp>
      <p:pic>
        <p:nvPicPr>
          <p:cNvPr id="6" name="Content Placeholder 5">
            <a:extLst>
              <a:ext uri="{FF2B5EF4-FFF2-40B4-BE49-F238E27FC236}">
                <a16:creationId xmlns:a16="http://schemas.microsoft.com/office/drawing/2014/main" id="{CCD65BB1-DCD7-4663-9999-526881491668}"/>
              </a:ext>
            </a:extLst>
          </p:cNvPr>
          <p:cNvPicPr>
            <a:picLocks noGrp="1"/>
          </p:cNvPicPr>
          <p:nvPr>
            <p:ph idx="1"/>
          </p:nvPr>
        </p:nvPicPr>
        <p:blipFill>
          <a:blip r:embed="rId2"/>
          <a:stretch>
            <a:fillRect/>
          </a:stretch>
        </p:blipFill>
        <p:spPr>
          <a:xfrm>
            <a:off x="772584" y="1270000"/>
            <a:ext cx="8596668" cy="5054600"/>
          </a:xfrm>
          <a:prstGeom prst="rect">
            <a:avLst/>
          </a:prstGeom>
          <a:ln>
            <a:solidFill>
              <a:schemeClr val="tx1"/>
            </a:solidFill>
          </a:ln>
        </p:spPr>
      </p:pic>
    </p:spTree>
    <p:extLst>
      <p:ext uri="{BB962C8B-B14F-4D97-AF65-F5344CB8AC3E}">
        <p14:creationId xmlns:p14="http://schemas.microsoft.com/office/powerpoint/2010/main" val="31462320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Login Credential Validation:</a:t>
            </a:r>
            <a:endParaRPr lang="en-IN" dirty="0"/>
          </a:p>
        </p:txBody>
      </p:sp>
      <p:pic>
        <p:nvPicPr>
          <p:cNvPr id="7" name="Content Placeholder 6">
            <a:extLst>
              <a:ext uri="{FF2B5EF4-FFF2-40B4-BE49-F238E27FC236}">
                <a16:creationId xmlns:a16="http://schemas.microsoft.com/office/drawing/2014/main" id="{AA95812F-6D7C-46A5-9458-001BCFED2493}"/>
              </a:ext>
            </a:extLst>
          </p:cNvPr>
          <p:cNvPicPr>
            <a:picLocks noGrp="1"/>
          </p:cNvPicPr>
          <p:nvPr>
            <p:ph idx="1"/>
          </p:nvPr>
        </p:nvPicPr>
        <p:blipFill>
          <a:blip r:embed="rId2"/>
          <a:stretch>
            <a:fillRect/>
          </a:stretch>
        </p:blipFill>
        <p:spPr>
          <a:xfrm>
            <a:off x="811478" y="1408113"/>
            <a:ext cx="8462524" cy="4754562"/>
          </a:xfrm>
          <a:prstGeom prst="rect">
            <a:avLst/>
          </a:prstGeom>
          <a:ln>
            <a:solidFill>
              <a:schemeClr val="tx1"/>
            </a:solidFill>
          </a:ln>
        </p:spPr>
      </p:pic>
    </p:spTree>
    <p:extLst>
      <p:ext uri="{BB962C8B-B14F-4D97-AF65-F5344CB8AC3E}">
        <p14:creationId xmlns:p14="http://schemas.microsoft.com/office/powerpoint/2010/main" val="3561198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Requirement Specification</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16304337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Home after login</a:t>
            </a:r>
            <a:endParaRPr lang="en-IN" dirty="0"/>
          </a:p>
        </p:txBody>
      </p:sp>
      <p:pic>
        <p:nvPicPr>
          <p:cNvPr id="6" name="Content Placeholder 5">
            <a:extLst>
              <a:ext uri="{FF2B5EF4-FFF2-40B4-BE49-F238E27FC236}">
                <a16:creationId xmlns:a16="http://schemas.microsoft.com/office/drawing/2014/main" id="{3FC8E312-A86E-4279-B80B-6AAFBE085E82}"/>
              </a:ext>
            </a:extLst>
          </p:cNvPr>
          <p:cNvPicPr>
            <a:picLocks noGrp="1"/>
          </p:cNvPicPr>
          <p:nvPr>
            <p:ph idx="1"/>
          </p:nvPr>
        </p:nvPicPr>
        <p:blipFill>
          <a:blip r:embed="rId2"/>
          <a:stretch>
            <a:fillRect/>
          </a:stretch>
        </p:blipFill>
        <p:spPr>
          <a:xfrm>
            <a:off x="801952" y="1408113"/>
            <a:ext cx="8596667" cy="4725987"/>
          </a:xfrm>
          <a:prstGeom prst="rect">
            <a:avLst/>
          </a:prstGeom>
          <a:ln>
            <a:solidFill>
              <a:schemeClr val="tx1"/>
            </a:solidFill>
          </a:ln>
        </p:spPr>
      </p:pic>
    </p:spTree>
    <p:extLst>
      <p:ext uri="{BB962C8B-B14F-4D97-AF65-F5344CB8AC3E}">
        <p14:creationId xmlns:p14="http://schemas.microsoft.com/office/powerpoint/2010/main" val="12236358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Watchlist Page</a:t>
            </a:r>
            <a:endParaRPr lang="en-IN" dirty="0"/>
          </a:p>
        </p:txBody>
      </p:sp>
      <p:pic>
        <p:nvPicPr>
          <p:cNvPr id="6" name="Content Placeholder 5">
            <a:extLst>
              <a:ext uri="{FF2B5EF4-FFF2-40B4-BE49-F238E27FC236}">
                <a16:creationId xmlns:a16="http://schemas.microsoft.com/office/drawing/2014/main" id="{0A5B56F0-24CC-44AD-8485-5C88F55ADC7A}"/>
              </a:ext>
            </a:extLst>
          </p:cNvPr>
          <p:cNvPicPr>
            <a:picLocks noGrp="1"/>
          </p:cNvPicPr>
          <p:nvPr>
            <p:ph idx="1"/>
          </p:nvPr>
        </p:nvPicPr>
        <p:blipFill>
          <a:blip r:embed="rId2"/>
          <a:stretch>
            <a:fillRect/>
          </a:stretch>
        </p:blipFill>
        <p:spPr>
          <a:xfrm>
            <a:off x="773378" y="1488281"/>
            <a:ext cx="8500624" cy="4760119"/>
          </a:xfrm>
          <a:prstGeom prst="rect">
            <a:avLst/>
          </a:prstGeom>
          <a:ln>
            <a:solidFill>
              <a:schemeClr val="tx1"/>
            </a:solidFill>
          </a:ln>
        </p:spPr>
      </p:pic>
    </p:spTree>
    <p:extLst>
      <p:ext uri="{BB962C8B-B14F-4D97-AF65-F5344CB8AC3E}">
        <p14:creationId xmlns:p14="http://schemas.microsoft.com/office/powerpoint/2010/main" val="6107394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Holdings Page</a:t>
            </a:r>
            <a:endParaRPr lang="en-IN" dirty="0"/>
          </a:p>
        </p:txBody>
      </p:sp>
      <p:pic>
        <p:nvPicPr>
          <p:cNvPr id="7" name="Content Placeholder 6">
            <a:extLst>
              <a:ext uri="{FF2B5EF4-FFF2-40B4-BE49-F238E27FC236}">
                <a16:creationId xmlns:a16="http://schemas.microsoft.com/office/drawing/2014/main" id="{FD18A3DA-1BBC-458B-B75D-A0F5A7F9083F}"/>
              </a:ext>
            </a:extLst>
          </p:cNvPr>
          <p:cNvPicPr>
            <a:picLocks noGrp="1"/>
          </p:cNvPicPr>
          <p:nvPr>
            <p:ph idx="1"/>
          </p:nvPr>
        </p:nvPicPr>
        <p:blipFill>
          <a:blip r:embed="rId2"/>
          <a:stretch>
            <a:fillRect/>
          </a:stretch>
        </p:blipFill>
        <p:spPr>
          <a:xfrm>
            <a:off x="773378" y="1360488"/>
            <a:ext cx="8500624" cy="4887912"/>
          </a:xfrm>
          <a:prstGeom prst="rect">
            <a:avLst/>
          </a:prstGeom>
          <a:ln>
            <a:solidFill>
              <a:schemeClr val="tx1"/>
            </a:solidFill>
          </a:ln>
        </p:spPr>
      </p:pic>
    </p:spTree>
    <p:extLst>
      <p:ext uri="{BB962C8B-B14F-4D97-AF65-F5344CB8AC3E}">
        <p14:creationId xmlns:p14="http://schemas.microsoft.com/office/powerpoint/2010/main" val="15089823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Prediction Page</a:t>
            </a:r>
            <a:endParaRPr lang="en-IN" dirty="0"/>
          </a:p>
        </p:txBody>
      </p:sp>
      <p:pic>
        <p:nvPicPr>
          <p:cNvPr id="6" name="Content Placeholder 5">
            <a:extLst>
              <a:ext uri="{FF2B5EF4-FFF2-40B4-BE49-F238E27FC236}">
                <a16:creationId xmlns:a16="http://schemas.microsoft.com/office/drawing/2014/main" id="{8DEEEAB1-8E2B-4EBC-A368-5033166A3041}"/>
              </a:ext>
            </a:extLst>
          </p:cNvPr>
          <p:cNvPicPr>
            <a:picLocks noGrp="1"/>
          </p:cNvPicPr>
          <p:nvPr>
            <p:ph idx="1"/>
          </p:nvPr>
        </p:nvPicPr>
        <p:blipFill>
          <a:blip r:embed="rId2"/>
          <a:stretch>
            <a:fillRect/>
          </a:stretch>
        </p:blipFill>
        <p:spPr>
          <a:xfrm>
            <a:off x="801952" y="1488281"/>
            <a:ext cx="8472049" cy="4760119"/>
          </a:xfrm>
          <a:prstGeom prst="rect">
            <a:avLst/>
          </a:prstGeom>
          <a:ln>
            <a:solidFill>
              <a:schemeClr val="tx1"/>
            </a:solidFill>
          </a:ln>
        </p:spPr>
      </p:pic>
    </p:spTree>
    <p:extLst>
      <p:ext uri="{BB962C8B-B14F-4D97-AF65-F5344CB8AC3E}">
        <p14:creationId xmlns:p14="http://schemas.microsoft.com/office/powerpoint/2010/main" val="11926996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Prediction Page</a:t>
            </a:r>
            <a:endParaRPr lang="en-IN" dirty="0"/>
          </a:p>
        </p:txBody>
      </p:sp>
      <p:pic>
        <p:nvPicPr>
          <p:cNvPr id="6" name="Content Placeholder 5">
            <a:extLst>
              <a:ext uri="{FF2B5EF4-FFF2-40B4-BE49-F238E27FC236}">
                <a16:creationId xmlns:a16="http://schemas.microsoft.com/office/drawing/2014/main" id="{B3385D44-2C2D-4A07-96A3-FA3E25A54F37}"/>
              </a:ext>
            </a:extLst>
          </p:cNvPr>
          <p:cNvPicPr>
            <a:picLocks noGrp="1"/>
          </p:cNvPicPr>
          <p:nvPr>
            <p:ph idx="1"/>
          </p:nvPr>
        </p:nvPicPr>
        <p:blipFill>
          <a:blip r:embed="rId2"/>
          <a:stretch>
            <a:fillRect/>
          </a:stretch>
        </p:blipFill>
        <p:spPr>
          <a:xfrm>
            <a:off x="801952" y="1488281"/>
            <a:ext cx="8361097" cy="4760119"/>
          </a:xfrm>
          <a:prstGeom prst="rect">
            <a:avLst/>
          </a:prstGeom>
          <a:ln>
            <a:solidFill>
              <a:schemeClr val="tx1"/>
            </a:solidFill>
          </a:ln>
        </p:spPr>
      </p:pic>
    </p:spTree>
    <p:extLst>
      <p:ext uri="{BB962C8B-B14F-4D97-AF65-F5344CB8AC3E}">
        <p14:creationId xmlns:p14="http://schemas.microsoft.com/office/powerpoint/2010/main" val="42141068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Admin Login Page</a:t>
            </a:r>
            <a:endParaRPr lang="en-IN" dirty="0"/>
          </a:p>
        </p:txBody>
      </p:sp>
      <p:pic>
        <p:nvPicPr>
          <p:cNvPr id="6" name="Content Placeholder 5">
            <a:extLst>
              <a:ext uri="{FF2B5EF4-FFF2-40B4-BE49-F238E27FC236}">
                <a16:creationId xmlns:a16="http://schemas.microsoft.com/office/drawing/2014/main" id="{84D93FE8-1034-4A1E-AFFB-C35E4D02F034}"/>
              </a:ext>
            </a:extLst>
          </p:cNvPr>
          <p:cNvPicPr>
            <a:picLocks noGrp="1"/>
          </p:cNvPicPr>
          <p:nvPr>
            <p:ph idx="1"/>
          </p:nvPr>
        </p:nvPicPr>
        <p:blipFill>
          <a:blip r:embed="rId2"/>
          <a:stretch>
            <a:fillRect/>
          </a:stretch>
        </p:blipFill>
        <p:spPr>
          <a:xfrm>
            <a:off x="791634" y="1560513"/>
            <a:ext cx="8596668" cy="4525962"/>
          </a:xfrm>
          <a:prstGeom prst="rect">
            <a:avLst/>
          </a:prstGeom>
          <a:ln>
            <a:solidFill>
              <a:schemeClr val="tx1"/>
            </a:solidFill>
          </a:ln>
        </p:spPr>
      </p:pic>
    </p:spTree>
    <p:extLst>
      <p:ext uri="{BB962C8B-B14F-4D97-AF65-F5344CB8AC3E}">
        <p14:creationId xmlns:p14="http://schemas.microsoft.com/office/powerpoint/2010/main" val="16134801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Admin Login Credential Validation:</a:t>
            </a:r>
            <a:endParaRPr lang="en-IN" dirty="0"/>
          </a:p>
        </p:txBody>
      </p:sp>
      <p:pic>
        <p:nvPicPr>
          <p:cNvPr id="7" name="Content Placeholder 6">
            <a:extLst>
              <a:ext uri="{FF2B5EF4-FFF2-40B4-BE49-F238E27FC236}">
                <a16:creationId xmlns:a16="http://schemas.microsoft.com/office/drawing/2014/main" id="{F371F181-F3D4-4593-81DC-548B1C5B2C15}"/>
              </a:ext>
            </a:extLst>
          </p:cNvPr>
          <p:cNvPicPr>
            <a:picLocks noGrp="1"/>
          </p:cNvPicPr>
          <p:nvPr>
            <p:ph idx="1"/>
          </p:nvPr>
        </p:nvPicPr>
        <p:blipFill>
          <a:blip r:embed="rId2"/>
          <a:stretch>
            <a:fillRect/>
          </a:stretch>
        </p:blipFill>
        <p:spPr>
          <a:xfrm>
            <a:off x="753534" y="1488281"/>
            <a:ext cx="8520468" cy="4855369"/>
          </a:xfrm>
          <a:prstGeom prst="rect">
            <a:avLst/>
          </a:prstGeom>
          <a:ln>
            <a:solidFill>
              <a:schemeClr val="tx1"/>
            </a:solidFill>
          </a:ln>
        </p:spPr>
      </p:pic>
    </p:spTree>
    <p:extLst>
      <p:ext uri="{BB962C8B-B14F-4D97-AF65-F5344CB8AC3E}">
        <p14:creationId xmlns:p14="http://schemas.microsoft.com/office/powerpoint/2010/main" val="137961350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Admin Home Page</a:t>
            </a:r>
            <a:endParaRPr lang="en-IN" dirty="0"/>
          </a:p>
        </p:txBody>
      </p:sp>
      <p:pic>
        <p:nvPicPr>
          <p:cNvPr id="6" name="Content Placeholder 5">
            <a:extLst>
              <a:ext uri="{FF2B5EF4-FFF2-40B4-BE49-F238E27FC236}">
                <a16:creationId xmlns:a16="http://schemas.microsoft.com/office/drawing/2014/main" id="{8CAA8FAD-8DC3-445E-898A-9A79CBD2D41A}"/>
              </a:ext>
            </a:extLst>
          </p:cNvPr>
          <p:cNvPicPr>
            <a:picLocks noGrp="1"/>
          </p:cNvPicPr>
          <p:nvPr>
            <p:ph idx="1"/>
          </p:nvPr>
        </p:nvPicPr>
        <p:blipFill>
          <a:blip r:embed="rId2"/>
          <a:stretch>
            <a:fillRect/>
          </a:stretch>
        </p:blipFill>
        <p:spPr>
          <a:xfrm>
            <a:off x="801158" y="1488281"/>
            <a:ext cx="8596667" cy="4550569"/>
          </a:xfrm>
          <a:prstGeom prst="rect">
            <a:avLst/>
          </a:prstGeom>
          <a:ln>
            <a:solidFill>
              <a:schemeClr val="tx1"/>
            </a:solidFill>
          </a:ln>
        </p:spPr>
      </p:pic>
    </p:spTree>
    <p:extLst>
      <p:ext uri="{BB962C8B-B14F-4D97-AF65-F5344CB8AC3E}">
        <p14:creationId xmlns:p14="http://schemas.microsoft.com/office/powerpoint/2010/main" val="134066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Admin User’s List</a:t>
            </a:r>
            <a:endParaRPr lang="en-IN" dirty="0"/>
          </a:p>
        </p:txBody>
      </p:sp>
      <p:pic>
        <p:nvPicPr>
          <p:cNvPr id="7" name="Content Placeholder 6">
            <a:extLst>
              <a:ext uri="{FF2B5EF4-FFF2-40B4-BE49-F238E27FC236}">
                <a16:creationId xmlns:a16="http://schemas.microsoft.com/office/drawing/2014/main" id="{CBBBFA55-1243-44B1-9961-E6BE298E9DC2}"/>
              </a:ext>
            </a:extLst>
          </p:cNvPr>
          <p:cNvPicPr>
            <a:picLocks noGrp="1"/>
          </p:cNvPicPr>
          <p:nvPr>
            <p:ph idx="1"/>
          </p:nvPr>
        </p:nvPicPr>
        <p:blipFill>
          <a:blip r:embed="rId2"/>
          <a:stretch>
            <a:fillRect/>
          </a:stretch>
        </p:blipFill>
        <p:spPr>
          <a:xfrm>
            <a:off x="782902" y="1488281"/>
            <a:ext cx="8596667" cy="4760119"/>
          </a:xfrm>
          <a:prstGeom prst="rect">
            <a:avLst/>
          </a:prstGeom>
          <a:ln>
            <a:solidFill>
              <a:schemeClr val="tx1"/>
            </a:solidFill>
          </a:ln>
        </p:spPr>
      </p:pic>
      <p:sp>
        <p:nvSpPr>
          <p:cNvPr id="4" name="Text Box 10">
            <a:extLst>
              <a:ext uri="{FF2B5EF4-FFF2-40B4-BE49-F238E27FC236}">
                <a16:creationId xmlns:a16="http://schemas.microsoft.com/office/drawing/2014/main" id="{3BE2EB7B-8E51-47CD-82AC-6F673857A9BF}"/>
              </a:ext>
            </a:extLst>
          </p:cNvPr>
          <p:cNvSpPr txBox="1"/>
          <p:nvPr/>
        </p:nvSpPr>
        <p:spPr>
          <a:xfrm>
            <a:off x="3582987" y="4348480"/>
            <a:ext cx="87313" cy="102870"/>
          </a:xfrm>
          <a:prstGeom prst="rect">
            <a:avLst/>
          </a:prstGeom>
          <a:solidFill>
            <a:schemeClr val="bg1"/>
          </a:solidFill>
          <a:ln w="6350">
            <a:solidFill>
              <a:schemeClr val="bg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IN" sz="11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99582029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Admin Add User/Super User Page</a:t>
            </a:r>
            <a:endParaRPr lang="en-IN" dirty="0"/>
          </a:p>
        </p:txBody>
      </p:sp>
      <p:pic>
        <p:nvPicPr>
          <p:cNvPr id="6" name="Content Placeholder 5">
            <a:extLst>
              <a:ext uri="{FF2B5EF4-FFF2-40B4-BE49-F238E27FC236}">
                <a16:creationId xmlns:a16="http://schemas.microsoft.com/office/drawing/2014/main" id="{DEF26A41-D668-4AD6-BCFF-997D98C68587}"/>
              </a:ext>
            </a:extLst>
          </p:cNvPr>
          <p:cNvPicPr>
            <a:picLocks noGrp="1"/>
          </p:cNvPicPr>
          <p:nvPr>
            <p:ph idx="1"/>
          </p:nvPr>
        </p:nvPicPr>
        <p:blipFill>
          <a:blip r:embed="rId2"/>
          <a:stretch>
            <a:fillRect/>
          </a:stretch>
        </p:blipFill>
        <p:spPr>
          <a:xfrm>
            <a:off x="754328" y="1560513"/>
            <a:ext cx="8519674" cy="4687887"/>
          </a:xfrm>
          <a:prstGeom prst="rect">
            <a:avLst/>
          </a:prstGeom>
          <a:ln>
            <a:solidFill>
              <a:schemeClr val="tx1"/>
            </a:solidFill>
          </a:ln>
        </p:spPr>
      </p:pic>
    </p:spTree>
    <p:extLst>
      <p:ext uri="{BB962C8B-B14F-4D97-AF65-F5344CB8AC3E}">
        <p14:creationId xmlns:p14="http://schemas.microsoft.com/office/powerpoint/2010/main" val="1487044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1"/>
          <p:cNvSpPr txBox="1">
            <a:spLocks noChangeArrowheads="1"/>
          </p:cNvSpPr>
          <p:nvPr/>
        </p:nvSpPr>
        <p:spPr bwMode="auto">
          <a:xfrm>
            <a:off x="981075" y="1104947"/>
            <a:ext cx="61150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3600" dirty="0">
                <a:solidFill>
                  <a:schemeClr val="accent1"/>
                </a:solidFill>
                <a:latin typeface="+mj-lt"/>
                <a:ea typeface="+mj-ea"/>
                <a:cs typeface="+mj-cs"/>
              </a:rPr>
              <a:t>Existing system</a:t>
            </a:r>
          </a:p>
        </p:txBody>
      </p:sp>
      <p:sp>
        <p:nvSpPr>
          <p:cNvPr id="5" name="TextBox 4"/>
          <p:cNvSpPr txBox="1"/>
          <p:nvPr/>
        </p:nvSpPr>
        <p:spPr>
          <a:xfrm>
            <a:off x="981075" y="2181225"/>
            <a:ext cx="8572500" cy="4565352"/>
          </a:xfrm>
          <a:prstGeom prst="rect">
            <a:avLst/>
          </a:prstGeom>
          <a:noFill/>
        </p:spPr>
        <p:txBody>
          <a:bodyPr wrap="square">
            <a:spAutoFit/>
          </a:bodyPr>
          <a:lstStyle/>
          <a:p>
            <a:pPr>
              <a:spcBef>
                <a:spcPts val="1000"/>
              </a:spcBef>
              <a:buClr>
                <a:schemeClr val="accent1"/>
              </a:buClr>
              <a:buSzPct val="80000"/>
              <a:defRPr/>
            </a:pPr>
            <a:r>
              <a:rPr lang="en-US" sz="1600" dirty="0">
                <a:solidFill>
                  <a:schemeClr val="tx1">
                    <a:lumMod val="75000"/>
                    <a:lumOff val="25000"/>
                  </a:schemeClr>
                </a:solidFill>
              </a:rPr>
              <a:t>The existing system works as follow : </a:t>
            </a:r>
          </a:p>
          <a:p>
            <a:pPr marL="742950" lvl="1" indent="-285750">
              <a:spcBef>
                <a:spcPts val="1000"/>
              </a:spcBef>
              <a:buClr>
                <a:schemeClr val="accent1"/>
              </a:buClr>
              <a:buSzPct val="80000"/>
              <a:buFont typeface="Wingdings 3" charset="2"/>
              <a:buChar char=""/>
              <a:defRPr/>
            </a:pPr>
            <a:r>
              <a:rPr lang="en-US" sz="1600" dirty="0">
                <a:solidFill>
                  <a:schemeClr val="tx1">
                    <a:lumMod val="75000"/>
                    <a:lumOff val="25000"/>
                  </a:schemeClr>
                </a:solidFill>
              </a:rPr>
              <a:t>Money related transaction require high alertness of statistical insights of history and future events, In such case taking decision of stake sale, hold or buy are difficult.</a:t>
            </a:r>
          </a:p>
          <a:p>
            <a:pPr marL="742950" lvl="1" indent="-285750">
              <a:spcBef>
                <a:spcPts val="1000"/>
              </a:spcBef>
              <a:buClr>
                <a:schemeClr val="accent1"/>
              </a:buClr>
              <a:buSzPct val="80000"/>
              <a:buFont typeface="Wingdings 3" charset="2"/>
              <a:buChar char=""/>
              <a:defRPr/>
            </a:pPr>
            <a:r>
              <a:rPr lang="en-US" sz="1600" dirty="0">
                <a:solidFill>
                  <a:schemeClr val="tx1">
                    <a:lumMod val="75000"/>
                    <a:lumOff val="25000"/>
                  </a:schemeClr>
                </a:solidFill>
              </a:rPr>
              <a:t>Before taking decision we need to look at the past data, stock patterns, Recent news and judging the price takes time and it might end up in slow decision, incomplete information.</a:t>
            </a:r>
          </a:p>
          <a:p>
            <a:pPr marL="742950" lvl="1" indent="-285750">
              <a:spcBef>
                <a:spcPts val="1000"/>
              </a:spcBef>
              <a:buClr>
                <a:schemeClr val="accent1"/>
              </a:buClr>
              <a:buSzPct val="80000"/>
              <a:buFont typeface="Wingdings 3" charset="2"/>
              <a:buChar char=""/>
              <a:defRPr/>
            </a:pPr>
            <a:r>
              <a:rPr lang="en-US" sz="1600" dirty="0">
                <a:solidFill>
                  <a:schemeClr val="tx1">
                    <a:lumMod val="75000"/>
                    <a:lumOff val="25000"/>
                  </a:schemeClr>
                </a:solidFill>
              </a:rPr>
              <a:t>Taking the Stake sale/buy/Hold based on emotion and incomplete information may perform false prediction.</a:t>
            </a:r>
          </a:p>
          <a:p>
            <a:pPr marL="285750" indent="-285750">
              <a:spcBef>
                <a:spcPts val="1000"/>
              </a:spcBef>
              <a:buClr>
                <a:schemeClr val="accent1"/>
              </a:buClr>
              <a:buSzPct val="80000"/>
              <a:buFont typeface="Wingdings 3" charset="2"/>
              <a:buChar char=""/>
              <a:defRPr/>
            </a:pPr>
            <a:endParaRPr lang="en-US" sz="1600" dirty="0">
              <a:solidFill>
                <a:schemeClr val="tx1">
                  <a:lumMod val="75000"/>
                  <a:lumOff val="25000"/>
                </a:schemeClr>
              </a:solidFill>
            </a:endParaRPr>
          </a:p>
          <a:p>
            <a:pPr marL="285750" indent="-285750">
              <a:spcBef>
                <a:spcPts val="1000"/>
              </a:spcBef>
              <a:buClr>
                <a:schemeClr val="accent1"/>
              </a:buClr>
              <a:buSzPct val="80000"/>
              <a:buFont typeface="Wingdings 3" charset="2"/>
              <a:buChar char=""/>
              <a:defRPr/>
            </a:pPr>
            <a:r>
              <a:rPr lang="en-US" sz="1600" dirty="0">
                <a:solidFill>
                  <a:schemeClr val="tx1">
                    <a:lumMod val="75000"/>
                    <a:lumOff val="25000"/>
                  </a:schemeClr>
                </a:solidFill>
              </a:rPr>
              <a:t>Drawback of Existing System</a:t>
            </a:r>
          </a:p>
          <a:p>
            <a:pPr marL="742950" lvl="1" indent="-285750">
              <a:spcBef>
                <a:spcPts val="1000"/>
              </a:spcBef>
              <a:buClr>
                <a:schemeClr val="accent1"/>
              </a:buClr>
              <a:buSzPct val="80000"/>
              <a:buFont typeface="Wingdings 3" charset="2"/>
              <a:buChar char=""/>
              <a:defRPr/>
            </a:pPr>
            <a:r>
              <a:rPr lang="en-US" sz="1600" dirty="0">
                <a:solidFill>
                  <a:schemeClr val="tx1">
                    <a:lumMod val="75000"/>
                    <a:lumOff val="25000"/>
                  </a:schemeClr>
                </a:solidFill>
              </a:rPr>
              <a:t>Incomplete Information</a:t>
            </a:r>
          </a:p>
          <a:p>
            <a:pPr marL="742950" lvl="1" indent="-285750">
              <a:spcBef>
                <a:spcPts val="1000"/>
              </a:spcBef>
              <a:buClr>
                <a:schemeClr val="accent1"/>
              </a:buClr>
              <a:buSzPct val="80000"/>
              <a:buFont typeface="Wingdings 3" charset="2"/>
              <a:buChar char=""/>
              <a:defRPr/>
            </a:pPr>
            <a:r>
              <a:rPr lang="en-US" sz="1600" dirty="0">
                <a:solidFill>
                  <a:schemeClr val="tx1">
                    <a:lumMod val="75000"/>
                    <a:lumOff val="25000"/>
                  </a:schemeClr>
                </a:solidFill>
              </a:rPr>
              <a:t>Emotion based Decision</a:t>
            </a:r>
          </a:p>
          <a:p>
            <a:pPr marL="742950" lvl="1" indent="-285750">
              <a:spcBef>
                <a:spcPts val="1000"/>
              </a:spcBef>
              <a:buClr>
                <a:schemeClr val="accent1"/>
              </a:buClr>
              <a:buSzPct val="80000"/>
              <a:buFont typeface="Wingdings 3" charset="2"/>
              <a:buChar char=""/>
              <a:defRPr/>
            </a:pPr>
            <a:r>
              <a:rPr lang="en-US" sz="1600" dirty="0">
                <a:solidFill>
                  <a:schemeClr val="tx1">
                    <a:lumMod val="75000"/>
                    <a:lumOff val="25000"/>
                  </a:schemeClr>
                </a:solidFill>
              </a:rPr>
              <a:t>Unawareness of stock price patterns </a:t>
            </a:r>
          </a:p>
        </p:txBody>
      </p:sp>
    </p:spTree>
    <p:extLst>
      <p:ext uri="{BB962C8B-B14F-4D97-AF65-F5344CB8AC3E}">
        <p14:creationId xmlns:p14="http://schemas.microsoft.com/office/powerpoint/2010/main" val="41355923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Admin </a:t>
            </a:r>
            <a:r>
              <a:rPr lang="en-US" dirty="0" err="1"/>
              <a:t>DataModel</a:t>
            </a:r>
            <a:r>
              <a:rPr lang="en-US" dirty="0"/>
              <a:t> Page</a:t>
            </a:r>
            <a:endParaRPr lang="en-IN" dirty="0"/>
          </a:p>
        </p:txBody>
      </p:sp>
      <p:pic>
        <p:nvPicPr>
          <p:cNvPr id="7" name="Content Placeholder 6">
            <a:extLst>
              <a:ext uri="{FF2B5EF4-FFF2-40B4-BE49-F238E27FC236}">
                <a16:creationId xmlns:a16="http://schemas.microsoft.com/office/drawing/2014/main" id="{6FEB8270-9D51-4843-8813-6269421753B1}"/>
              </a:ext>
            </a:extLst>
          </p:cNvPr>
          <p:cNvPicPr>
            <a:picLocks noGrp="1"/>
          </p:cNvPicPr>
          <p:nvPr>
            <p:ph idx="1"/>
          </p:nvPr>
        </p:nvPicPr>
        <p:blipFill>
          <a:blip r:embed="rId2"/>
          <a:stretch>
            <a:fillRect/>
          </a:stretch>
        </p:blipFill>
        <p:spPr>
          <a:xfrm>
            <a:off x="759711" y="1488281"/>
            <a:ext cx="8514291" cy="4760119"/>
          </a:xfrm>
          <a:prstGeom prst="rect">
            <a:avLst/>
          </a:prstGeom>
          <a:ln>
            <a:solidFill>
              <a:schemeClr val="tx1"/>
            </a:solidFill>
          </a:ln>
        </p:spPr>
      </p:pic>
    </p:spTree>
    <p:extLst>
      <p:ext uri="{BB962C8B-B14F-4D97-AF65-F5344CB8AC3E}">
        <p14:creationId xmlns:p14="http://schemas.microsoft.com/office/powerpoint/2010/main" val="37733272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Admin Add </a:t>
            </a:r>
            <a:r>
              <a:rPr lang="en-US" dirty="0" err="1"/>
              <a:t>DataModel</a:t>
            </a:r>
            <a:r>
              <a:rPr lang="en-US" dirty="0"/>
              <a:t> Page</a:t>
            </a:r>
            <a:endParaRPr lang="en-IN" dirty="0"/>
          </a:p>
        </p:txBody>
      </p:sp>
      <p:pic>
        <p:nvPicPr>
          <p:cNvPr id="6" name="Content Placeholder 5">
            <a:extLst>
              <a:ext uri="{FF2B5EF4-FFF2-40B4-BE49-F238E27FC236}">
                <a16:creationId xmlns:a16="http://schemas.microsoft.com/office/drawing/2014/main" id="{EFF18F97-B164-41CF-AA99-B3F36522E16C}"/>
              </a:ext>
            </a:extLst>
          </p:cNvPr>
          <p:cNvPicPr>
            <a:picLocks noGrp="1"/>
          </p:cNvPicPr>
          <p:nvPr>
            <p:ph idx="1"/>
          </p:nvPr>
        </p:nvPicPr>
        <p:blipFill>
          <a:blip r:embed="rId2"/>
          <a:stretch>
            <a:fillRect/>
          </a:stretch>
        </p:blipFill>
        <p:spPr>
          <a:xfrm>
            <a:off x="782902" y="1560513"/>
            <a:ext cx="8491099" cy="4687887"/>
          </a:xfrm>
          <a:prstGeom prst="rect">
            <a:avLst/>
          </a:prstGeom>
          <a:ln>
            <a:solidFill>
              <a:schemeClr val="tx1"/>
            </a:solidFill>
          </a:ln>
        </p:spPr>
      </p:pic>
    </p:spTree>
    <p:extLst>
      <p:ext uri="{BB962C8B-B14F-4D97-AF65-F5344CB8AC3E}">
        <p14:creationId xmlns:p14="http://schemas.microsoft.com/office/powerpoint/2010/main" val="337230910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Admin Change Password Page</a:t>
            </a:r>
            <a:endParaRPr lang="en-IN" dirty="0"/>
          </a:p>
        </p:txBody>
      </p:sp>
      <p:pic>
        <p:nvPicPr>
          <p:cNvPr id="7" name="Content Placeholder 6">
            <a:extLst>
              <a:ext uri="{FF2B5EF4-FFF2-40B4-BE49-F238E27FC236}">
                <a16:creationId xmlns:a16="http://schemas.microsoft.com/office/drawing/2014/main" id="{6191E5FF-8CBE-4AC1-94EA-C747BF44E825}"/>
              </a:ext>
            </a:extLst>
          </p:cNvPr>
          <p:cNvPicPr>
            <a:picLocks noGrp="1"/>
          </p:cNvPicPr>
          <p:nvPr>
            <p:ph idx="1"/>
          </p:nvPr>
        </p:nvPicPr>
        <p:blipFill>
          <a:blip r:embed="rId2"/>
          <a:stretch>
            <a:fillRect/>
          </a:stretch>
        </p:blipFill>
        <p:spPr>
          <a:xfrm>
            <a:off x="724958" y="1488281"/>
            <a:ext cx="8438091" cy="4760119"/>
          </a:xfrm>
          <a:prstGeom prst="rect">
            <a:avLst/>
          </a:prstGeom>
          <a:ln>
            <a:solidFill>
              <a:schemeClr val="tx1"/>
            </a:solidFill>
          </a:ln>
        </p:spPr>
      </p:pic>
    </p:spTree>
    <p:extLst>
      <p:ext uri="{BB962C8B-B14F-4D97-AF65-F5344CB8AC3E}">
        <p14:creationId xmlns:p14="http://schemas.microsoft.com/office/powerpoint/2010/main" val="20828611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Admin Logout Page</a:t>
            </a:r>
            <a:endParaRPr lang="en-IN" dirty="0"/>
          </a:p>
        </p:txBody>
      </p:sp>
      <p:pic>
        <p:nvPicPr>
          <p:cNvPr id="6" name="Content Placeholder 5">
            <a:extLst>
              <a:ext uri="{FF2B5EF4-FFF2-40B4-BE49-F238E27FC236}">
                <a16:creationId xmlns:a16="http://schemas.microsoft.com/office/drawing/2014/main" id="{5D263B19-3A2A-4C88-84CA-D48BA893D7AF}"/>
              </a:ext>
            </a:extLst>
          </p:cNvPr>
          <p:cNvPicPr>
            <a:picLocks noGrp="1"/>
          </p:cNvPicPr>
          <p:nvPr>
            <p:ph idx="1"/>
          </p:nvPr>
        </p:nvPicPr>
        <p:blipFill>
          <a:blip r:embed="rId2"/>
          <a:stretch>
            <a:fillRect/>
          </a:stretch>
        </p:blipFill>
        <p:spPr>
          <a:xfrm>
            <a:off x="773378" y="1617663"/>
            <a:ext cx="8500624" cy="4630737"/>
          </a:xfrm>
          <a:prstGeom prst="rect">
            <a:avLst/>
          </a:prstGeom>
          <a:ln>
            <a:solidFill>
              <a:schemeClr val="tx1"/>
            </a:solidFill>
          </a:ln>
        </p:spPr>
      </p:pic>
    </p:spTree>
    <p:extLst>
      <p:ext uri="{BB962C8B-B14F-4D97-AF65-F5344CB8AC3E}">
        <p14:creationId xmlns:p14="http://schemas.microsoft.com/office/powerpoint/2010/main" val="331172168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sz="4000" b="1" dirty="0">
                <a:latin typeface="Times New Roman" panose="02020603050405020304" pitchFamily="18" charset="0"/>
                <a:cs typeface="Times New Roman" panose="02020603050405020304" pitchFamily="18" charset="0"/>
              </a:rPr>
              <a:t>Testing</a:t>
            </a:r>
            <a:endParaRPr lang="en-US" dirty="0"/>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11471703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sz="3600" b="1" dirty="0">
                <a:latin typeface="Times New Roman" panose="02020603050405020304" pitchFamily="18" charset="0"/>
                <a:cs typeface="Times New Roman" panose="02020603050405020304" pitchFamily="18" charset="0"/>
              </a:rPr>
              <a:t>Testing For Login/Signup Validation</a:t>
            </a:r>
            <a:endParaRPr lang="en-IN" dirty="0"/>
          </a:p>
        </p:txBody>
      </p:sp>
      <p:graphicFrame>
        <p:nvGraphicFramePr>
          <p:cNvPr id="5" name="Table 4">
            <a:extLst>
              <a:ext uri="{FF2B5EF4-FFF2-40B4-BE49-F238E27FC236}">
                <a16:creationId xmlns:a16="http://schemas.microsoft.com/office/drawing/2014/main" id="{5833A028-B938-4C84-9FE2-04FE2F2D2196}"/>
              </a:ext>
            </a:extLst>
          </p:cNvPr>
          <p:cNvGraphicFramePr>
            <a:graphicFrameLocks noGrp="1"/>
          </p:cNvGraphicFramePr>
          <p:nvPr>
            <p:extLst>
              <p:ext uri="{D42A27DB-BD31-4B8C-83A1-F6EECF244321}">
                <p14:modId xmlns:p14="http://schemas.microsoft.com/office/powerpoint/2010/main" val="960568635"/>
              </p:ext>
            </p:extLst>
          </p:nvPr>
        </p:nvGraphicFramePr>
        <p:xfrm>
          <a:off x="677336" y="1930400"/>
          <a:ext cx="8596666" cy="3092410"/>
        </p:xfrm>
        <a:graphic>
          <a:graphicData uri="http://schemas.openxmlformats.org/drawingml/2006/table">
            <a:tbl>
              <a:tblPr>
                <a:tableStyleId>{3B4B98B0-60AC-42C2-AFA5-B58CD77FA1E5}</a:tableStyleId>
              </a:tblPr>
              <a:tblGrid>
                <a:gridCol w="988850">
                  <a:extLst>
                    <a:ext uri="{9D8B030D-6E8A-4147-A177-3AD203B41FA5}">
                      <a16:colId xmlns:a16="http://schemas.microsoft.com/office/drawing/2014/main" val="2295720688"/>
                    </a:ext>
                  </a:extLst>
                </a:gridCol>
                <a:gridCol w="3105263">
                  <a:extLst>
                    <a:ext uri="{9D8B030D-6E8A-4147-A177-3AD203B41FA5}">
                      <a16:colId xmlns:a16="http://schemas.microsoft.com/office/drawing/2014/main" val="497753045"/>
                    </a:ext>
                  </a:extLst>
                </a:gridCol>
                <a:gridCol w="2577054">
                  <a:extLst>
                    <a:ext uri="{9D8B030D-6E8A-4147-A177-3AD203B41FA5}">
                      <a16:colId xmlns:a16="http://schemas.microsoft.com/office/drawing/2014/main" val="207157005"/>
                    </a:ext>
                  </a:extLst>
                </a:gridCol>
                <a:gridCol w="1925499">
                  <a:extLst>
                    <a:ext uri="{9D8B030D-6E8A-4147-A177-3AD203B41FA5}">
                      <a16:colId xmlns:a16="http://schemas.microsoft.com/office/drawing/2014/main" val="1014414919"/>
                    </a:ext>
                  </a:extLst>
                </a:gridCol>
              </a:tblGrid>
              <a:tr h="1073423">
                <a:tc>
                  <a:txBody>
                    <a:bodyPr/>
                    <a:lstStyle/>
                    <a:p>
                      <a:pPr algn="ctr" fontAlgn="b"/>
                      <a:r>
                        <a:rPr lang="en-US" sz="1800" u="sng" strike="noStrike" dirty="0" err="1">
                          <a:solidFill>
                            <a:schemeClr val="tx1"/>
                          </a:solidFill>
                          <a:effectLst/>
                        </a:rPr>
                        <a:t>Sr.No</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1800" b="0" u="sng" strike="noStrike" dirty="0">
                          <a:solidFill>
                            <a:schemeClr val="tx1"/>
                          </a:solidFill>
                          <a:effectLst/>
                        </a:rPr>
                        <a:t>Validation</a:t>
                      </a:r>
                      <a:r>
                        <a:rPr lang="en-US" sz="1800" b="0" u="sng" strike="noStrike" baseline="0" dirty="0">
                          <a:solidFill>
                            <a:schemeClr val="tx1"/>
                          </a:solidFill>
                          <a:effectLst/>
                        </a:rPr>
                        <a:t> Checking </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1800" u="sng" strike="noStrike" dirty="0">
                          <a:solidFill>
                            <a:schemeClr val="tx1"/>
                          </a:solidFill>
                          <a:effectLst/>
                        </a:rPr>
                        <a:t>Excepted Result</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1800" u="sng" strike="noStrike" dirty="0">
                          <a:solidFill>
                            <a:schemeClr val="tx1"/>
                          </a:solidFill>
                          <a:effectLst/>
                        </a:rPr>
                        <a:t>Test Result</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1617694472"/>
                  </a:ext>
                </a:extLst>
              </a:tr>
              <a:tr h="645965">
                <a:tc>
                  <a:txBody>
                    <a:bodyPr/>
                    <a:lstStyle/>
                    <a:p>
                      <a:pPr algn="ctr" fontAlgn="b"/>
                      <a:r>
                        <a:rPr lang="en-US" sz="1800" u="none" strike="noStrike" dirty="0">
                          <a:solidFill>
                            <a:schemeClr val="tx1"/>
                          </a:solidFill>
                          <a:effectLst/>
                        </a:rPr>
                        <a:t>1</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US" sz="1800" b="0" u="none" strike="noStrike" dirty="0" err="1">
                          <a:solidFill>
                            <a:schemeClr val="tx1"/>
                          </a:solidFill>
                          <a:effectLst/>
                        </a:rPr>
                        <a:t>Usename</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US" sz="1800" b="0" u="none" strike="noStrike" dirty="0">
                          <a:solidFill>
                            <a:schemeClr val="tx1"/>
                          </a:solidFill>
                          <a:effectLst/>
                        </a:rPr>
                        <a:t>Not Null and Unique</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800" b="0" u="none" strike="noStrike" dirty="0">
                          <a:solidFill>
                            <a:schemeClr val="tx1"/>
                          </a:solidFill>
                          <a:effectLst/>
                        </a:rPr>
                        <a:t>Pass</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980526683"/>
                  </a:ext>
                </a:extLst>
              </a:tr>
              <a:tr h="727057">
                <a:tc>
                  <a:txBody>
                    <a:bodyPr/>
                    <a:lstStyle/>
                    <a:p>
                      <a:pPr algn="ctr" fontAlgn="b"/>
                      <a:r>
                        <a:rPr lang="en-US" sz="1800" b="0" u="none" strike="noStrike" dirty="0">
                          <a:solidFill>
                            <a:schemeClr val="tx1"/>
                          </a:solidFill>
                          <a:effectLst/>
                        </a:rPr>
                        <a:t>2</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marL="0" marR="0" indent="0" algn="ctr" defTabSz="1218987" rtl="0" eaLnBrk="1" fontAlgn="b" latinLnBrk="0" hangingPunct="1">
                        <a:lnSpc>
                          <a:spcPct val="100000"/>
                        </a:lnSpc>
                        <a:spcBef>
                          <a:spcPts val="0"/>
                        </a:spcBef>
                        <a:spcAft>
                          <a:spcPts val="0"/>
                        </a:spcAft>
                        <a:buClrTx/>
                        <a:buSzTx/>
                        <a:buFontTx/>
                        <a:buNone/>
                        <a:tabLst/>
                        <a:defRPr/>
                      </a:pPr>
                      <a:r>
                        <a:rPr lang="en-US" sz="1800" b="0" u="none" strike="noStrike" dirty="0">
                          <a:solidFill>
                            <a:schemeClr val="tx1"/>
                          </a:solidFill>
                          <a:effectLst/>
                        </a:rPr>
                        <a:t>Password</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US" sz="1800" b="0" u="none" strike="noStrike" dirty="0">
                          <a:solidFill>
                            <a:schemeClr val="tx1"/>
                          </a:solidFill>
                          <a:effectLst/>
                        </a:rPr>
                        <a:t>Not null</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800" b="0" u="none" strike="noStrike" dirty="0">
                          <a:solidFill>
                            <a:schemeClr val="tx1"/>
                          </a:solidFill>
                          <a:effectLst/>
                        </a:rPr>
                        <a:t>Pass</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104832101"/>
                  </a:ext>
                </a:extLst>
              </a:tr>
              <a:tr h="645965">
                <a:tc>
                  <a:txBody>
                    <a:bodyPr/>
                    <a:lstStyle/>
                    <a:p>
                      <a:pPr algn="ctr" fontAlgn="b"/>
                      <a:r>
                        <a:rPr lang="en-US" sz="1800" b="0" u="none" strike="noStrike" dirty="0">
                          <a:solidFill>
                            <a:schemeClr val="tx1"/>
                          </a:solidFill>
                          <a:effectLst/>
                        </a:rPr>
                        <a:t>3</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marL="0" marR="0" indent="0" algn="ctr" defTabSz="1218987" rtl="0" eaLnBrk="1" fontAlgn="b" latinLnBrk="0" hangingPunct="1">
                        <a:lnSpc>
                          <a:spcPct val="100000"/>
                        </a:lnSpc>
                        <a:spcBef>
                          <a:spcPts val="0"/>
                        </a:spcBef>
                        <a:spcAft>
                          <a:spcPts val="0"/>
                        </a:spcAft>
                        <a:buClrTx/>
                        <a:buSzTx/>
                        <a:buFontTx/>
                        <a:buNone/>
                        <a:tabLst/>
                        <a:defRPr/>
                      </a:pPr>
                      <a:r>
                        <a:rPr lang="en-US" sz="1800" b="0" u="none" strike="noStrike" dirty="0">
                          <a:solidFill>
                            <a:schemeClr val="tx1"/>
                          </a:solidFill>
                          <a:effectLst/>
                        </a:rPr>
                        <a:t>Confirm Password</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US" sz="1800" b="0" u="none" strike="noStrike" dirty="0">
                          <a:solidFill>
                            <a:schemeClr val="tx1"/>
                          </a:solidFill>
                          <a:effectLst/>
                        </a:rPr>
                        <a:t>Not null</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800" b="0" u="none" strike="noStrike" dirty="0">
                          <a:solidFill>
                            <a:schemeClr val="tx1"/>
                          </a:solidFill>
                          <a:effectLst/>
                        </a:rPr>
                        <a:t>Pass</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2119600730"/>
                  </a:ext>
                </a:extLst>
              </a:tr>
            </a:tbl>
          </a:graphicData>
        </a:graphic>
      </p:graphicFrame>
    </p:spTree>
    <p:extLst>
      <p:ext uri="{BB962C8B-B14F-4D97-AF65-F5344CB8AC3E}">
        <p14:creationId xmlns:p14="http://schemas.microsoft.com/office/powerpoint/2010/main" val="193914300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sz="3600" b="1" dirty="0">
                <a:latin typeface="Times New Roman" panose="02020603050405020304" pitchFamily="18" charset="0"/>
                <a:cs typeface="Times New Roman" panose="02020603050405020304" pitchFamily="18" charset="0"/>
              </a:rPr>
              <a:t>Testing For Watchlist</a:t>
            </a:r>
          </a:p>
        </p:txBody>
      </p:sp>
      <p:graphicFrame>
        <p:nvGraphicFramePr>
          <p:cNvPr id="4" name="Table 3">
            <a:extLst>
              <a:ext uri="{FF2B5EF4-FFF2-40B4-BE49-F238E27FC236}">
                <a16:creationId xmlns:a16="http://schemas.microsoft.com/office/drawing/2014/main" id="{E6F3C831-7FE3-472F-9034-D2CF2790D465}"/>
              </a:ext>
            </a:extLst>
          </p:cNvPr>
          <p:cNvGraphicFramePr>
            <a:graphicFrameLocks noGrp="1"/>
          </p:cNvGraphicFramePr>
          <p:nvPr>
            <p:extLst>
              <p:ext uri="{D42A27DB-BD31-4B8C-83A1-F6EECF244321}">
                <p14:modId xmlns:p14="http://schemas.microsoft.com/office/powerpoint/2010/main" val="9280418"/>
              </p:ext>
            </p:extLst>
          </p:nvPr>
        </p:nvGraphicFramePr>
        <p:xfrm>
          <a:off x="677336" y="1930400"/>
          <a:ext cx="8596666" cy="1719388"/>
        </p:xfrm>
        <a:graphic>
          <a:graphicData uri="http://schemas.openxmlformats.org/drawingml/2006/table">
            <a:tbl>
              <a:tblPr>
                <a:tableStyleId>{3B4B98B0-60AC-42C2-AFA5-B58CD77FA1E5}</a:tableStyleId>
              </a:tblPr>
              <a:tblGrid>
                <a:gridCol w="988850">
                  <a:extLst>
                    <a:ext uri="{9D8B030D-6E8A-4147-A177-3AD203B41FA5}">
                      <a16:colId xmlns:a16="http://schemas.microsoft.com/office/drawing/2014/main" val="2295720688"/>
                    </a:ext>
                  </a:extLst>
                </a:gridCol>
                <a:gridCol w="3105263">
                  <a:extLst>
                    <a:ext uri="{9D8B030D-6E8A-4147-A177-3AD203B41FA5}">
                      <a16:colId xmlns:a16="http://schemas.microsoft.com/office/drawing/2014/main" val="497753045"/>
                    </a:ext>
                  </a:extLst>
                </a:gridCol>
                <a:gridCol w="2577054">
                  <a:extLst>
                    <a:ext uri="{9D8B030D-6E8A-4147-A177-3AD203B41FA5}">
                      <a16:colId xmlns:a16="http://schemas.microsoft.com/office/drawing/2014/main" val="207157005"/>
                    </a:ext>
                  </a:extLst>
                </a:gridCol>
                <a:gridCol w="1925499">
                  <a:extLst>
                    <a:ext uri="{9D8B030D-6E8A-4147-A177-3AD203B41FA5}">
                      <a16:colId xmlns:a16="http://schemas.microsoft.com/office/drawing/2014/main" val="1014414919"/>
                    </a:ext>
                  </a:extLst>
                </a:gridCol>
              </a:tblGrid>
              <a:tr h="1073423">
                <a:tc>
                  <a:txBody>
                    <a:bodyPr/>
                    <a:lstStyle/>
                    <a:p>
                      <a:pPr algn="ctr" fontAlgn="b"/>
                      <a:r>
                        <a:rPr lang="en-US" sz="1800" u="sng" strike="noStrike" dirty="0" err="1">
                          <a:solidFill>
                            <a:schemeClr val="tx1"/>
                          </a:solidFill>
                          <a:effectLst/>
                        </a:rPr>
                        <a:t>Sr.No</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1800" b="0" u="sng" strike="noStrike" dirty="0">
                          <a:solidFill>
                            <a:schemeClr val="tx1"/>
                          </a:solidFill>
                          <a:effectLst/>
                        </a:rPr>
                        <a:t>Validation</a:t>
                      </a:r>
                      <a:r>
                        <a:rPr lang="en-US" sz="1800" b="0" u="sng" strike="noStrike" baseline="0" dirty="0">
                          <a:solidFill>
                            <a:schemeClr val="tx1"/>
                          </a:solidFill>
                          <a:effectLst/>
                        </a:rPr>
                        <a:t> Checking </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1800" u="sng" strike="noStrike" dirty="0">
                          <a:solidFill>
                            <a:schemeClr val="tx1"/>
                          </a:solidFill>
                          <a:effectLst/>
                        </a:rPr>
                        <a:t>Excepted Result</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1800" u="sng" strike="noStrike" dirty="0">
                          <a:solidFill>
                            <a:schemeClr val="tx1"/>
                          </a:solidFill>
                          <a:effectLst/>
                        </a:rPr>
                        <a:t>Test Result</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1617694472"/>
                  </a:ext>
                </a:extLst>
              </a:tr>
              <a:tr h="645965">
                <a:tc>
                  <a:txBody>
                    <a:bodyPr/>
                    <a:lstStyle/>
                    <a:p>
                      <a:pPr algn="ctr" fontAlgn="b"/>
                      <a:r>
                        <a:rPr lang="en-US" sz="1800" u="none" strike="noStrike" dirty="0">
                          <a:solidFill>
                            <a:schemeClr val="tx1"/>
                          </a:solidFill>
                          <a:effectLst/>
                        </a:rPr>
                        <a:t>1</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US" sz="1800" b="0" u="none" strike="noStrike" dirty="0">
                          <a:solidFill>
                            <a:schemeClr val="tx1"/>
                          </a:solidFill>
                          <a:effectLst/>
                        </a:rPr>
                        <a:t>Symbol</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US" sz="1800" b="0" u="none" strike="noStrike" dirty="0">
                          <a:solidFill>
                            <a:schemeClr val="tx1"/>
                          </a:solidFill>
                          <a:effectLst/>
                        </a:rPr>
                        <a:t>As per Yahoo Finance</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800" b="0" u="none" strike="noStrike" dirty="0">
                          <a:solidFill>
                            <a:schemeClr val="tx1"/>
                          </a:solidFill>
                          <a:effectLst/>
                        </a:rPr>
                        <a:t>Pass</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980526683"/>
                  </a:ext>
                </a:extLst>
              </a:tr>
            </a:tbl>
          </a:graphicData>
        </a:graphic>
      </p:graphicFrame>
    </p:spTree>
    <p:extLst>
      <p:ext uri="{BB962C8B-B14F-4D97-AF65-F5344CB8AC3E}">
        <p14:creationId xmlns:p14="http://schemas.microsoft.com/office/powerpoint/2010/main" val="245900104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sz="3600" b="1" dirty="0">
                <a:latin typeface="Times New Roman" panose="02020603050405020304" pitchFamily="18" charset="0"/>
                <a:cs typeface="Times New Roman" panose="02020603050405020304" pitchFamily="18" charset="0"/>
              </a:rPr>
              <a:t>Testing For Holding</a:t>
            </a:r>
          </a:p>
        </p:txBody>
      </p:sp>
      <p:graphicFrame>
        <p:nvGraphicFramePr>
          <p:cNvPr id="4" name="Table 3">
            <a:extLst>
              <a:ext uri="{FF2B5EF4-FFF2-40B4-BE49-F238E27FC236}">
                <a16:creationId xmlns:a16="http://schemas.microsoft.com/office/drawing/2014/main" id="{E6F3C831-7FE3-472F-9034-D2CF2790D465}"/>
              </a:ext>
            </a:extLst>
          </p:cNvPr>
          <p:cNvGraphicFramePr>
            <a:graphicFrameLocks noGrp="1"/>
          </p:cNvGraphicFramePr>
          <p:nvPr>
            <p:extLst>
              <p:ext uri="{D42A27DB-BD31-4B8C-83A1-F6EECF244321}">
                <p14:modId xmlns:p14="http://schemas.microsoft.com/office/powerpoint/2010/main" val="2185026070"/>
              </p:ext>
            </p:extLst>
          </p:nvPr>
        </p:nvGraphicFramePr>
        <p:xfrm>
          <a:off x="677336" y="1930400"/>
          <a:ext cx="8596666" cy="2365353"/>
        </p:xfrm>
        <a:graphic>
          <a:graphicData uri="http://schemas.openxmlformats.org/drawingml/2006/table">
            <a:tbl>
              <a:tblPr>
                <a:tableStyleId>{3B4B98B0-60AC-42C2-AFA5-B58CD77FA1E5}</a:tableStyleId>
              </a:tblPr>
              <a:tblGrid>
                <a:gridCol w="988850">
                  <a:extLst>
                    <a:ext uri="{9D8B030D-6E8A-4147-A177-3AD203B41FA5}">
                      <a16:colId xmlns:a16="http://schemas.microsoft.com/office/drawing/2014/main" val="2295720688"/>
                    </a:ext>
                  </a:extLst>
                </a:gridCol>
                <a:gridCol w="3105263">
                  <a:extLst>
                    <a:ext uri="{9D8B030D-6E8A-4147-A177-3AD203B41FA5}">
                      <a16:colId xmlns:a16="http://schemas.microsoft.com/office/drawing/2014/main" val="497753045"/>
                    </a:ext>
                  </a:extLst>
                </a:gridCol>
                <a:gridCol w="2577054">
                  <a:extLst>
                    <a:ext uri="{9D8B030D-6E8A-4147-A177-3AD203B41FA5}">
                      <a16:colId xmlns:a16="http://schemas.microsoft.com/office/drawing/2014/main" val="207157005"/>
                    </a:ext>
                  </a:extLst>
                </a:gridCol>
                <a:gridCol w="1925499">
                  <a:extLst>
                    <a:ext uri="{9D8B030D-6E8A-4147-A177-3AD203B41FA5}">
                      <a16:colId xmlns:a16="http://schemas.microsoft.com/office/drawing/2014/main" val="1014414919"/>
                    </a:ext>
                  </a:extLst>
                </a:gridCol>
              </a:tblGrid>
              <a:tr h="1073423">
                <a:tc>
                  <a:txBody>
                    <a:bodyPr/>
                    <a:lstStyle/>
                    <a:p>
                      <a:pPr algn="ctr" fontAlgn="b"/>
                      <a:r>
                        <a:rPr lang="en-US" sz="1800" u="sng" strike="noStrike" dirty="0" err="1">
                          <a:solidFill>
                            <a:schemeClr val="tx1"/>
                          </a:solidFill>
                          <a:effectLst/>
                          <a:latin typeface="Calibri" panose="020F0502020204030204" pitchFamily="34" charset="0"/>
                          <a:cs typeface="Calibri" panose="020F0502020204030204" pitchFamily="34" charset="0"/>
                        </a:rPr>
                        <a:t>Sr.No</a:t>
                      </a:r>
                      <a:endParaRPr lang="en-US" sz="1800" b="1" i="0" u="sng"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b"/>
                      <a:r>
                        <a:rPr lang="en-US" sz="1800" b="0" u="sng" strike="noStrike" dirty="0">
                          <a:solidFill>
                            <a:schemeClr val="tx1"/>
                          </a:solidFill>
                          <a:effectLst/>
                          <a:latin typeface="Calibri" panose="020F0502020204030204" pitchFamily="34" charset="0"/>
                          <a:cs typeface="Calibri" panose="020F0502020204030204" pitchFamily="34" charset="0"/>
                        </a:rPr>
                        <a:t>Validation</a:t>
                      </a:r>
                      <a:r>
                        <a:rPr lang="en-US" sz="1800" b="0" u="sng" strike="noStrike" baseline="0" dirty="0">
                          <a:solidFill>
                            <a:schemeClr val="tx1"/>
                          </a:solidFill>
                          <a:effectLst/>
                          <a:latin typeface="Calibri" panose="020F0502020204030204" pitchFamily="34" charset="0"/>
                          <a:cs typeface="Calibri" panose="020F0502020204030204" pitchFamily="34" charset="0"/>
                        </a:rPr>
                        <a:t> Checking </a:t>
                      </a:r>
                      <a:endParaRPr lang="en-US" sz="1800" b="1" i="0" u="sng"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b"/>
                      <a:r>
                        <a:rPr lang="en-US" sz="1800" u="sng" strike="noStrike" dirty="0">
                          <a:solidFill>
                            <a:schemeClr val="tx1"/>
                          </a:solidFill>
                          <a:effectLst/>
                          <a:latin typeface="Calibri" panose="020F0502020204030204" pitchFamily="34" charset="0"/>
                          <a:cs typeface="Calibri" panose="020F0502020204030204" pitchFamily="34" charset="0"/>
                        </a:rPr>
                        <a:t>Excepted Result</a:t>
                      </a:r>
                      <a:endParaRPr lang="en-US" sz="1800" b="1" i="0" u="sng"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b"/>
                      <a:r>
                        <a:rPr lang="en-US" sz="1800" u="sng" strike="noStrike" dirty="0">
                          <a:solidFill>
                            <a:schemeClr val="tx1"/>
                          </a:solidFill>
                          <a:effectLst/>
                          <a:latin typeface="Calibri" panose="020F0502020204030204" pitchFamily="34" charset="0"/>
                          <a:cs typeface="Calibri" panose="020F0502020204030204" pitchFamily="34" charset="0"/>
                        </a:rPr>
                        <a:t>Test Result</a:t>
                      </a:r>
                      <a:endParaRPr lang="en-US" sz="1800" b="1" i="0" u="sng"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ctr"/>
                </a:tc>
                <a:extLst>
                  <a:ext uri="{0D108BD9-81ED-4DB2-BD59-A6C34878D82A}">
                    <a16:rowId xmlns:a16="http://schemas.microsoft.com/office/drawing/2014/main" val="1617694472"/>
                  </a:ext>
                </a:extLst>
              </a:tr>
              <a:tr h="645965">
                <a:tc>
                  <a:txBody>
                    <a:bodyPr/>
                    <a:lstStyle/>
                    <a:p>
                      <a:pPr algn="ctr" fontAlgn="b"/>
                      <a:r>
                        <a:rPr lang="en-US" sz="1800" u="none" strike="noStrike" dirty="0">
                          <a:solidFill>
                            <a:schemeClr val="tx1"/>
                          </a:solidFill>
                          <a:effectLst/>
                          <a:latin typeface="Calibri" panose="020F0502020204030204" pitchFamily="34" charset="0"/>
                          <a:cs typeface="Calibri" panose="020F0502020204030204" pitchFamily="34" charset="0"/>
                        </a:rPr>
                        <a:t>1</a:t>
                      </a:r>
                      <a:endParaRPr lang="en-US" sz="18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en-US" sz="1800" b="0" u="none" strike="noStrike" dirty="0">
                          <a:solidFill>
                            <a:schemeClr val="tx1"/>
                          </a:solidFill>
                          <a:effectLst/>
                          <a:latin typeface="Calibri" panose="020F0502020204030204" pitchFamily="34" charset="0"/>
                          <a:cs typeface="Calibri" panose="020F0502020204030204" pitchFamily="34" charset="0"/>
                        </a:rPr>
                        <a:t>Symbol</a:t>
                      </a:r>
                      <a:endParaRPr lang="en-US" sz="18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tc>
                <a:tc>
                  <a:txBody>
                    <a:bodyPr/>
                    <a:lstStyle/>
                    <a:p>
                      <a:pPr algn="ctr" fontAlgn="b"/>
                      <a:r>
                        <a:rPr lang="en-US" sz="1800" b="0" u="none" strike="noStrike" dirty="0">
                          <a:solidFill>
                            <a:schemeClr val="tx1"/>
                          </a:solidFill>
                          <a:effectLst/>
                          <a:latin typeface="Calibri" panose="020F0502020204030204" pitchFamily="34" charset="0"/>
                          <a:cs typeface="Calibri" panose="020F0502020204030204" pitchFamily="34" charset="0"/>
                        </a:rPr>
                        <a:t>As per Yahoo Finance</a:t>
                      </a:r>
                      <a:endParaRPr lang="en-US" sz="18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800" b="0" u="none" strike="noStrike" dirty="0">
                          <a:solidFill>
                            <a:schemeClr val="tx1"/>
                          </a:solidFill>
                          <a:effectLst/>
                          <a:latin typeface="Calibri" panose="020F0502020204030204" pitchFamily="34" charset="0"/>
                          <a:cs typeface="Calibri" panose="020F0502020204030204" pitchFamily="34" charset="0"/>
                        </a:rPr>
                        <a:t>Pass</a:t>
                      </a:r>
                      <a:endParaRPr lang="en-US" sz="1800" b="0" i="0" u="none" strike="noStrike" dirty="0">
                        <a:solidFill>
                          <a:schemeClr val="tx1"/>
                        </a:solidFill>
                        <a:effectLst/>
                        <a:latin typeface="Calibri" panose="020F0502020204030204" pitchFamily="34" charset="0"/>
                        <a:cs typeface="Calibri" panose="020F0502020204030204" pitchFamily="34" charset="0"/>
                      </a:endParaRPr>
                    </a:p>
                  </a:txBody>
                  <a:tcPr marL="9525" marR="9525" marT="9525" marB="0" anchor="b"/>
                </a:tc>
                <a:extLst>
                  <a:ext uri="{0D108BD9-81ED-4DB2-BD59-A6C34878D82A}">
                    <a16:rowId xmlns:a16="http://schemas.microsoft.com/office/drawing/2014/main" val="980526683"/>
                  </a:ext>
                </a:extLst>
              </a:tr>
              <a:tr h="645965">
                <a:tc>
                  <a:txBody>
                    <a:bodyPr/>
                    <a:lstStyle/>
                    <a:p>
                      <a:pPr algn="ctr" fontAlgn="b"/>
                      <a:r>
                        <a:rPr lang="en-US" sz="1800" b="0" i="0" u="none" strike="noStrike" dirty="0">
                          <a:solidFill>
                            <a:schemeClr val="tx1"/>
                          </a:solidFill>
                          <a:effectLst/>
                          <a:latin typeface="Calibri" panose="020F0502020204030204" pitchFamily="34" charset="0"/>
                          <a:cs typeface="Calibri" panose="020F0502020204030204" pitchFamily="34" charset="0"/>
                        </a:rPr>
                        <a:t>2</a:t>
                      </a:r>
                    </a:p>
                  </a:txBody>
                  <a:tcPr marL="9525" marR="9525" marT="9525" marB="0" anchor="b"/>
                </a:tc>
                <a:tc>
                  <a:txBody>
                    <a:bodyPr/>
                    <a:lstStyle/>
                    <a:p>
                      <a:pPr algn="ctr" fontAlgn="b"/>
                      <a:r>
                        <a:rPr lang="en-US" sz="1800" b="0" i="0" u="none" strike="noStrike" dirty="0">
                          <a:solidFill>
                            <a:schemeClr val="tx1"/>
                          </a:solidFill>
                          <a:effectLst/>
                          <a:latin typeface="Calibri" panose="020F0502020204030204" pitchFamily="34" charset="0"/>
                          <a:cs typeface="Calibri" panose="020F0502020204030204" pitchFamily="34" charset="0"/>
                        </a:rPr>
                        <a:t>Quantity</a:t>
                      </a:r>
                    </a:p>
                  </a:txBody>
                  <a:tcPr marL="9525" marR="9525" marT="9525" marB="0" anchor="b"/>
                </a:tc>
                <a:tc>
                  <a:txBody>
                    <a:bodyPr/>
                    <a:lstStyle/>
                    <a:p>
                      <a:pPr algn="ctr" fontAlgn="b"/>
                      <a:r>
                        <a:rPr lang="en-US" sz="1800" b="0" i="0" u="none" strike="noStrike" dirty="0">
                          <a:solidFill>
                            <a:schemeClr val="tx1"/>
                          </a:solidFill>
                          <a:effectLst/>
                          <a:latin typeface="Calibri" panose="020F0502020204030204" pitchFamily="34" charset="0"/>
                          <a:cs typeface="Calibri" panose="020F0502020204030204" pitchFamily="34" charset="0"/>
                        </a:rPr>
                        <a:t>Greater then Zero</a:t>
                      </a:r>
                    </a:p>
                  </a:txBody>
                  <a:tcPr marL="9525" marR="9525" marT="9525" marB="0" anchor="b"/>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800" b="0" i="0" u="none" strike="noStrike" dirty="0">
                          <a:solidFill>
                            <a:schemeClr val="tx1"/>
                          </a:solidFill>
                          <a:effectLst/>
                          <a:latin typeface="Calibri" panose="020F0502020204030204" pitchFamily="34" charset="0"/>
                          <a:cs typeface="Calibri" panose="020F0502020204030204" pitchFamily="34" charset="0"/>
                        </a:rPr>
                        <a:t>Pass</a:t>
                      </a:r>
                    </a:p>
                  </a:txBody>
                  <a:tcPr marL="9525" marR="9525" marT="9525" marB="0" anchor="b"/>
                </a:tc>
                <a:extLst>
                  <a:ext uri="{0D108BD9-81ED-4DB2-BD59-A6C34878D82A}">
                    <a16:rowId xmlns:a16="http://schemas.microsoft.com/office/drawing/2014/main" val="1544482846"/>
                  </a:ext>
                </a:extLst>
              </a:tr>
            </a:tbl>
          </a:graphicData>
        </a:graphic>
      </p:graphicFrame>
    </p:spTree>
    <p:extLst>
      <p:ext uri="{BB962C8B-B14F-4D97-AF65-F5344CB8AC3E}">
        <p14:creationId xmlns:p14="http://schemas.microsoft.com/office/powerpoint/2010/main" val="362193080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sz="3600" b="1" dirty="0">
                <a:latin typeface="Times New Roman" panose="02020603050405020304" pitchFamily="18" charset="0"/>
                <a:cs typeface="Times New Roman" panose="02020603050405020304" pitchFamily="18" charset="0"/>
              </a:rPr>
              <a:t>Testing For Prediction</a:t>
            </a:r>
          </a:p>
        </p:txBody>
      </p:sp>
      <p:graphicFrame>
        <p:nvGraphicFramePr>
          <p:cNvPr id="4" name="Table 3">
            <a:extLst>
              <a:ext uri="{FF2B5EF4-FFF2-40B4-BE49-F238E27FC236}">
                <a16:creationId xmlns:a16="http://schemas.microsoft.com/office/drawing/2014/main" id="{E6F3C831-7FE3-472F-9034-D2CF2790D465}"/>
              </a:ext>
            </a:extLst>
          </p:cNvPr>
          <p:cNvGraphicFramePr>
            <a:graphicFrameLocks noGrp="1"/>
          </p:cNvGraphicFramePr>
          <p:nvPr/>
        </p:nvGraphicFramePr>
        <p:xfrm>
          <a:off x="677336" y="1930400"/>
          <a:ext cx="8596666" cy="1719388"/>
        </p:xfrm>
        <a:graphic>
          <a:graphicData uri="http://schemas.openxmlformats.org/drawingml/2006/table">
            <a:tbl>
              <a:tblPr>
                <a:tableStyleId>{3B4B98B0-60AC-42C2-AFA5-B58CD77FA1E5}</a:tableStyleId>
              </a:tblPr>
              <a:tblGrid>
                <a:gridCol w="988850">
                  <a:extLst>
                    <a:ext uri="{9D8B030D-6E8A-4147-A177-3AD203B41FA5}">
                      <a16:colId xmlns:a16="http://schemas.microsoft.com/office/drawing/2014/main" val="2295720688"/>
                    </a:ext>
                  </a:extLst>
                </a:gridCol>
                <a:gridCol w="3105263">
                  <a:extLst>
                    <a:ext uri="{9D8B030D-6E8A-4147-A177-3AD203B41FA5}">
                      <a16:colId xmlns:a16="http://schemas.microsoft.com/office/drawing/2014/main" val="497753045"/>
                    </a:ext>
                  </a:extLst>
                </a:gridCol>
                <a:gridCol w="2577054">
                  <a:extLst>
                    <a:ext uri="{9D8B030D-6E8A-4147-A177-3AD203B41FA5}">
                      <a16:colId xmlns:a16="http://schemas.microsoft.com/office/drawing/2014/main" val="207157005"/>
                    </a:ext>
                  </a:extLst>
                </a:gridCol>
                <a:gridCol w="1925499">
                  <a:extLst>
                    <a:ext uri="{9D8B030D-6E8A-4147-A177-3AD203B41FA5}">
                      <a16:colId xmlns:a16="http://schemas.microsoft.com/office/drawing/2014/main" val="1014414919"/>
                    </a:ext>
                  </a:extLst>
                </a:gridCol>
              </a:tblGrid>
              <a:tr h="1073423">
                <a:tc>
                  <a:txBody>
                    <a:bodyPr/>
                    <a:lstStyle/>
                    <a:p>
                      <a:pPr algn="ctr" fontAlgn="b"/>
                      <a:r>
                        <a:rPr lang="en-US" sz="1800" u="sng" strike="noStrike" dirty="0" err="1">
                          <a:solidFill>
                            <a:schemeClr val="tx1"/>
                          </a:solidFill>
                          <a:effectLst/>
                        </a:rPr>
                        <a:t>Sr.No</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1800" b="0" u="sng" strike="noStrike" dirty="0">
                          <a:solidFill>
                            <a:schemeClr val="tx1"/>
                          </a:solidFill>
                          <a:effectLst/>
                        </a:rPr>
                        <a:t>Validation</a:t>
                      </a:r>
                      <a:r>
                        <a:rPr lang="en-US" sz="1800" b="0" u="sng" strike="noStrike" baseline="0" dirty="0">
                          <a:solidFill>
                            <a:schemeClr val="tx1"/>
                          </a:solidFill>
                          <a:effectLst/>
                        </a:rPr>
                        <a:t> Checking </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1800" u="sng" strike="noStrike" dirty="0">
                          <a:solidFill>
                            <a:schemeClr val="tx1"/>
                          </a:solidFill>
                          <a:effectLst/>
                        </a:rPr>
                        <a:t>Excepted Result</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tc>
                  <a:txBody>
                    <a:bodyPr/>
                    <a:lstStyle/>
                    <a:p>
                      <a:pPr algn="ctr" fontAlgn="b"/>
                      <a:r>
                        <a:rPr lang="en-US" sz="1800" u="sng" strike="noStrike" dirty="0">
                          <a:solidFill>
                            <a:schemeClr val="tx1"/>
                          </a:solidFill>
                          <a:effectLst/>
                        </a:rPr>
                        <a:t>Test Result</a:t>
                      </a:r>
                      <a:endParaRPr lang="en-US" sz="1800" b="1" i="0" u="sng"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ctr"/>
                </a:tc>
                <a:extLst>
                  <a:ext uri="{0D108BD9-81ED-4DB2-BD59-A6C34878D82A}">
                    <a16:rowId xmlns:a16="http://schemas.microsoft.com/office/drawing/2014/main" val="1617694472"/>
                  </a:ext>
                </a:extLst>
              </a:tr>
              <a:tr h="645965">
                <a:tc>
                  <a:txBody>
                    <a:bodyPr/>
                    <a:lstStyle/>
                    <a:p>
                      <a:pPr algn="ctr" fontAlgn="b"/>
                      <a:r>
                        <a:rPr lang="en-US" sz="1800" u="none" strike="noStrike" dirty="0">
                          <a:solidFill>
                            <a:schemeClr val="tx1"/>
                          </a:solidFill>
                          <a:effectLst/>
                        </a:rPr>
                        <a:t>1</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US" sz="1800" b="0" u="none" strike="noStrike" dirty="0">
                          <a:solidFill>
                            <a:schemeClr val="tx1"/>
                          </a:solidFill>
                          <a:effectLst/>
                        </a:rPr>
                        <a:t>Symbol</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algn="ctr" fontAlgn="b"/>
                      <a:r>
                        <a:rPr lang="en-US" sz="1800" b="0" u="none" strike="noStrike" dirty="0">
                          <a:solidFill>
                            <a:schemeClr val="tx1"/>
                          </a:solidFill>
                          <a:effectLst/>
                        </a:rPr>
                        <a:t>As per Yahoo Finance</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tc>
                  <a:txBody>
                    <a:bodyPr/>
                    <a:lstStyle/>
                    <a:p>
                      <a:pPr marL="0" marR="0" indent="0" algn="ctr" defTabSz="457200" rtl="0" eaLnBrk="1" fontAlgn="b" latinLnBrk="0" hangingPunct="1">
                        <a:lnSpc>
                          <a:spcPct val="100000"/>
                        </a:lnSpc>
                        <a:spcBef>
                          <a:spcPts val="0"/>
                        </a:spcBef>
                        <a:spcAft>
                          <a:spcPts val="0"/>
                        </a:spcAft>
                        <a:buClrTx/>
                        <a:buSzTx/>
                        <a:buFontTx/>
                        <a:buNone/>
                        <a:tabLst/>
                        <a:defRPr/>
                      </a:pPr>
                      <a:r>
                        <a:rPr lang="en-US" sz="1800" b="0" u="none" strike="noStrike" dirty="0">
                          <a:solidFill>
                            <a:schemeClr val="tx1"/>
                          </a:solidFill>
                          <a:effectLst/>
                        </a:rPr>
                        <a:t>Pass</a:t>
                      </a:r>
                      <a:endParaRPr lang="en-US" sz="1800" b="0" i="0" u="none" strike="noStrike" dirty="0">
                        <a:solidFill>
                          <a:schemeClr val="tx1"/>
                        </a:solidFill>
                        <a:effectLst/>
                        <a:latin typeface="Times New Roman" panose="02020603050405020304" pitchFamily="18" charset="0"/>
                        <a:cs typeface="Times New Roman" panose="02020603050405020304" pitchFamily="18" charset="0"/>
                      </a:endParaRPr>
                    </a:p>
                  </a:txBody>
                  <a:tcPr marL="9525" marR="9525" marT="9525" marB="0" anchor="b"/>
                </a:tc>
                <a:extLst>
                  <a:ext uri="{0D108BD9-81ED-4DB2-BD59-A6C34878D82A}">
                    <a16:rowId xmlns:a16="http://schemas.microsoft.com/office/drawing/2014/main" val="980526683"/>
                  </a:ext>
                </a:extLst>
              </a:tr>
            </a:tbl>
          </a:graphicData>
        </a:graphic>
      </p:graphicFrame>
    </p:spTree>
    <p:extLst>
      <p:ext uri="{BB962C8B-B14F-4D97-AF65-F5344CB8AC3E}">
        <p14:creationId xmlns:p14="http://schemas.microsoft.com/office/powerpoint/2010/main" val="222139124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Future Enhancement </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060414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1"/>
          <p:cNvSpPr txBox="1">
            <a:spLocks noChangeArrowheads="1"/>
          </p:cNvSpPr>
          <p:nvPr/>
        </p:nvSpPr>
        <p:spPr bwMode="auto">
          <a:xfrm>
            <a:off x="257175" y="1057322"/>
            <a:ext cx="61150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600" dirty="0">
                <a:solidFill>
                  <a:schemeClr val="accent1"/>
                </a:solidFill>
                <a:latin typeface="+mj-lt"/>
                <a:ea typeface="+mj-ea"/>
                <a:cs typeface="+mj-cs"/>
              </a:rPr>
              <a:t>Need for new system</a:t>
            </a:r>
          </a:p>
        </p:txBody>
      </p:sp>
      <p:sp>
        <p:nvSpPr>
          <p:cNvPr id="5" name="TextBox 4"/>
          <p:cNvSpPr txBox="1"/>
          <p:nvPr/>
        </p:nvSpPr>
        <p:spPr>
          <a:xfrm>
            <a:off x="981075" y="2181225"/>
            <a:ext cx="8610600" cy="3483005"/>
          </a:xfrm>
          <a:prstGeom prst="rect">
            <a:avLst/>
          </a:prstGeom>
          <a:noFill/>
        </p:spPr>
        <p:txBody>
          <a:bodyPr>
            <a:spAutoFit/>
          </a:bodyPr>
          <a:lstStyle/>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rPr>
              <a:t>Rapid Decision:</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rPr>
              <a:t>User can take decision rapidly as it is performed autonomous.</a:t>
            </a:r>
          </a:p>
          <a:p>
            <a:pPr marL="742950" lvl="1" indent="-285750">
              <a:spcBef>
                <a:spcPts val="1000"/>
              </a:spcBef>
              <a:buClr>
                <a:schemeClr val="accent1"/>
              </a:buClr>
              <a:buSzPct val="80000"/>
              <a:buFont typeface="Wingdings 3" charset="2"/>
              <a:buChar char=""/>
              <a:defRPr/>
            </a:pPr>
            <a:endParaRPr lang="en-US" dirty="0">
              <a:solidFill>
                <a:schemeClr val="tx1">
                  <a:lumMod val="75000"/>
                  <a:lumOff val="25000"/>
                </a:schemeClr>
              </a:solidFill>
            </a:endParaRPr>
          </a:p>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rPr>
              <a:t>Improved Accuracy:</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rPr>
              <a:t>User can use the result to take decision for stake sale or hold or buy</a:t>
            </a:r>
          </a:p>
          <a:p>
            <a:pPr marL="285750" indent="-285750">
              <a:spcBef>
                <a:spcPts val="1000"/>
              </a:spcBef>
              <a:buClr>
                <a:schemeClr val="accent1"/>
              </a:buClr>
              <a:buSzPct val="80000"/>
              <a:buFont typeface="Wingdings 3" charset="2"/>
              <a:buChar char=""/>
              <a:defRPr/>
            </a:pPr>
            <a:endParaRPr lang="en-US" dirty="0">
              <a:solidFill>
                <a:schemeClr val="tx1">
                  <a:lumMod val="75000"/>
                  <a:lumOff val="25000"/>
                </a:schemeClr>
              </a:solidFill>
            </a:endParaRPr>
          </a:p>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rPr>
              <a:t>Based on Historic data:</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rPr>
              <a:t>Prediction are based on historic data and past events' effect.</a:t>
            </a:r>
          </a:p>
          <a:p>
            <a:pPr eaLnBrk="1" hangingPunct="1">
              <a:defRPr/>
            </a:pPr>
            <a:endParaRPr lang="en-US" dirty="0">
              <a:solidFill>
                <a:srgbClr val="660066"/>
              </a:solidFill>
              <a:latin typeface="Arial" charset="0"/>
              <a:cs typeface="Arial" charset="0"/>
            </a:endParaRPr>
          </a:p>
        </p:txBody>
      </p:sp>
    </p:spTree>
    <p:extLst>
      <p:ext uri="{BB962C8B-B14F-4D97-AF65-F5344CB8AC3E}">
        <p14:creationId xmlns:p14="http://schemas.microsoft.com/office/powerpoint/2010/main" val="3150051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Future Enhancement </a:t>
            </a:r>
            <a:endParaRPr lang="en-IN" dirty="0"/>
          </a:p>
        </p:txBody>
      </p:sp>
      <p:sp>
        <p:nvSpPr>
          <p:cNvPr id="3" name="Content Placeholder 2">
            <a:extLst>
              <a:ext uri="{FF2B5EF4-FFF2-40B4-BE49-F238E27FC236}">
                <a16:creationId xmlns:a16="http://schemas.microsoft.com/office/drawing/2014/main" id="{118A1944-C412-4D9E-BF6D-B5C5C26FBBB2}"/>
              </a:ext>
            </a:extLst>
          </p:cNvPr>
          <p:cNvSpPr>
            <a:spLocks noGrp="1"/>
          </p:cNvSpPr>
          <p:nvPr>
            <p:ph idx="1"/>
          </p:nvPr>
        </p:nvSpPr>
        <p:spPr/>
        <p:txBody>
          <a:bodyPr>
            <a:normAutofit/>
          </a:bodyPr>
          <a:lstStyle/>
          <a:p>
            <a:r>
              <a:rPr lang="en-IN" dirty="0"/>
              <a:t>Implement NLTK to have impact of News on Stock Price Prediction</a:t>
            </a:r>
          </a:p>
          <a:p>
            <a:endParaRPr lang="en-US" dirty="0"/>
          </a:p>
          <a:p>
            <a:r>
              <a:rPr lang="en-US" dirty="0"/>
              <a:t>Speeding up the Model training time</a:t>
            </a:r>
          </a:p>
          <a:p>
            <a:endParaRPr lang="en-US" dirty="0"/>
          </a:p>
          <a:p>
            <a:r>
              <a:rPr lang="en-US" dirty="0"/>
              <a:t>Maintain prebuilt model for faster response</a:t>
            </a:r>
          </a:p>
          <a:p>
            <a:pPr marL="0" indent="0">
              <a:buNone/>
            </a:pPr>
            <a:endParaRPr lang="en-IN" dirty="0"/>
          </a:p>
          <a:p>
            <a:r>
              <a:rPr lang="en-IN" dirty="0"/>
              <a:t>News update for respective stock</a:t>
            </a:r>
          </a:p>
          <a:p>
            <a:endParaRPr lang="en-IN" dirty="0"/>
          </a:p>
          <a:p>
            <a:r>
              <a:rPr lang="en-IN" dirty="0"/>
              <a:t>Stock’s Fundamentals view</a:t>
            </a:r>
          </a:p>
          <a:p>
            <a:endParaRPr lang="en-IN" dirty="0"/>
          </a:p>
        </p:txBody>
      </p:sp>
    </p:spTree>
    <p:extLst>
      <p:ext uri="{BB962C8B-B14F-4D97-AF65-F5344CB8AC3E}">
        <p14:creationId xmlns:p14="http://schemas.microsoft.com/office/powerpoint/2010/main" val="305762766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Bibliography</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0463429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3E874-0081-4EB8-AE50-2317ED5F8C40}"/>
              </a:ext>
            </a:extLst>
          </p:cNvPr>
          <p:cNvSpPr>
            <a:spLocks noGrp="1"/>
          </p:cNvSpPr>
          <p:nvPr>
            <p:ph type="title"/>
          </p:nvPr>
        </p:nvSpPr>
        <p:spPr/>
        <p:txBody>
          <a:bodyPr/>
          <a:lstStyle/>
          <a:p>
            <a:r>
              <a:rPr lang="en-US" dirty="0"/>
              <a:t>Bibliography</a:t>
            </a:r>
            <a:endParaRPr lang="en-IN" dirty="0"/>
          </a:p>
        </p:txBody>
      </p:sp>
      <p:sp>
        <p:nvSpPr>
          <p:cNvPr id="3" name="Content Placeholder 2">
            <a:extLst>
              <a:ext uri="{FF2B5EF4-FFF2-40B4-BE49-F238E27FC236}">
                <a16:creationId xmlns:a16="http://schemas.microsoft.com/office/drawing/2014/main" id="{118A1944-C412-4D9E-BF6D-B5C5C26FBBB2}"/>
              </a:ext>
            </a:extLst>
          </p:cNvPr>
          <p:cNvSpPr>
            <a:spLocks noGrp="1"/>
          </p:cNvSpPr>
          <p:nvPr>
            <p:ph idx="1"/>
          </p:nvPr>
        </p:nvSpPr>
        <p:spPr/>
        <p:txBody>
          <a:bodyPr>
            <a:normAutofit/>
          </a:bodyPr>
          <a:lstStyle/>
          <a:p>
            <a:r>
              <a:rPr lang="en-IN" dirty="0">
                <a:hlinkClick r:id="rId2"/>
              </a:rPr>
              <a:t>https://www.djangoproject.com/</a:t>
            </a:r>
            <a:endParaRPr lang="en-IN" dirty="0"/>
          </a:p>
          <a:p>
            <a:endParaRPr lang="en-IN" dirty="0"/>
          </a:p>
          <a:p>
            <a:r>
              <a:rPr lang="en-IN" dirty="0">
                <a:hlinkClick r:id="rId3"/>
              </a:rPr>
              <a:t>https://in.finance.yahoo.com/</a:t>
            </a:r>
            <a:endParaRPr lang="en-IN" dirty="0"/>
          </a:p>
          <a:p>
            <a:endParaRPr lang="en-IN" dirty="0"/>
          </a:p>
          <a:p>
            <a:r>
              <a:rPr lang="en-IN" dirty="0">
                <a:hlinkClick r:id="rId4"/>
              </a:rPr>
              <a:t>https://www.python.org/</a:t>
            </a:r>
            <a:endParaRPr lang="en-IN" dirty="0"/>
          </a:p>
          <a:p>
            <a:endParaRPr lang="en-IN" dirty="0"/>
          </a:p>
          <a:p>
            <a:r>
              <a:rPr lang="en-IN" dirty="0">
                <a:hlinkClick r:id="rId5"/>
              </a:rPr>
              <a:t>http://tensorflow.org/</a:t>
            </a:r>
            <a:endParaRPr lang="en-IN" dirty="0"/>
          </a:p>
          <a:p>
            <a:endParaRPr lang="en-IN" dirty="0"/>
          </a:p>
          <a:p>
            <a:r>
              <a:rPr lang="en-IN" dirty="0">
                <a:hlinkClick r:id="rId6"/>
              </a:rPr>
              <a:t>http://keras.io/</a:t>
            </a:r>
            <a:endParaRPr lang="en-IN" dirty="0"/>
          </a:p>
          <a:p>
            <a:endParaRPr lang="en-IN" dirty="0"/>
          </a:p>
          <a:p>
            <a:endParaRPr lang="en-IN" dirty="0"/>
          </a:p>
        </p:txBody>
      </p:sp>
    </p:spTree>
    <p:extLst>
      <p:ext uri="{BB962C8B-B14F-4D97-AF65-F5344CB8AC3E}">
        <p14:creationId xmlns:p14="http://schemas.microsoft.com/office/powerpoint/2010/main" val="389565437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F07E2-2033-4F66-A61A-0671AA60DDEB}"/>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606413EA-31CC-401C-AA52-AB1B7F685215}"/>
              </a:ext>
            </a:extLst>
          </p:cNvPr>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192786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1"/>
          <p:cNvSpPr txBox="1">
            <a:spLocks noChangeArrowheads="1"/>
          </p:cNvSpPr>
          <p:nvPr/>
        </p:nvSpPr>
        <p:spPr bwMode="auto">
          <a:xfrm>
            <a:off x="838200" y="1076372"/>
            <a:ext cx="61150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600" dirty="0">
                <a:solidFill>
                  <a:schemeClr val="accent1"/>
                </a:solidFill>
                <a:latin typeface="+mj-lt"/>
                <a:ea typeface="+mj-ea"/>
                <a:cs typeface="+mj-cs"/>
              </a:rPr>
              <a:t>Machine Learning Algorithm</a:t>
            </a:r>
          </a:p>
        </p:txBody>
      </p:sp>
      <p:sp>
        <p:nvSpPr>
          <p:cNvPr id="5" name="TextBox 4"/>
          <p:cNvSpPr txBox="1"/>
          <p:nvPr/>
        </p:nvSpPr>
        <p:spPr>
          <a:xfrm>
            <a:off x="981075" y="2181225"/>
            <a:ext cx="8610600" cy="3780522"/>
          </a:xfrm>
          <a:prstGeom prst="rect">
            <a:avLst/>
          </a:prstGeom>
          <a:noFill/>
        </p:spPr>
        <p:txBody>
          <a:bodyPr>
            <a:spAutoFit/>
          </a:bodyPr>
          <a:lstStyle/>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Stock price prediction is an important decision in order to gat benefit from stock market.</a:t>
            </a:r>
          </a:p>
          <a:p>
            <a:pPr marL="285750" indent="-285750">
              <a:spcBef>
                <a:spcPts val="1000"/>
              </a:spcBef>
              <a:buClr>
                <a:schemeClr val="accent1"/>
              </a:buClr>
              <a:buSzPct val="80000"/>
              <a:buFont typeface="Wingdings 3" charset="2"/>
              <a:buChar char=""/>
              <a:defRPr/>
            </a:pPr>
            <a:endParaRPr lang="en-US" dirty="0">
              <a:solidFill>
                <a:schemeClr val="tx1">
                  <a:lumMod val="75000"/>
                  <a:lumOff val="25000"/>
                </a:schemeClr>
              </a:solidFill>
              <a:latin typeface="Arial" charset="0"/>
              <a:cs typeface="Arial" charset="0"/>
            </a:endParaRPr>
          </a:p>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To predict the stock Price I have used Artificial Neural Network, Which contain three layers:</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Input Layer : We have number of features equal to number on neurons in input layer</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Hidden Layer : Set of neurons to store what was learned ( can be modified accordingly )</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Output Layer : Using only one output layer neuron as we are using it for regression problem.</a:t>
            </a:r>
          </a:p>
        </p:txBody>
      </p:sp>
    </p:spTree>
    <p:extLst>
      <p:ext uri="{BB962C8B-B14F-4D97-AF65-F5344CB8AC3E}">
        <p14:creationId xmlns:p14="http://schemas.microsoft.com/office/powerpoint/2010/main" val="3823138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1"/>
          <p:cNvSpPr txBox="1">
            <a:spLocks noChangeArrowheads="1"/>
          </p:cNvSpPr>
          <p:nvPr/>
        </p:nvSpPr>
        <p:spPr bwMode="auto">
          <a:xfrm>
            <a:off x="838200" y="1076372"/>
            <a:ext cx="61150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600" dirty="0">
                <a:solidFill>
                  <a:schemeClr val="accent1"/>
                </a:solidFill>
                <a:latin typeface="+mj-lt"/>
                <a:ea typeface="+mj-ea"/>
                <a:cs typeface="+mj-cs"/>
              </a:rPr>
              <a:t>Machine Learning Algorithm</a:t>
            </a:r>
          </a:p>
        </p:txBody>
      </p:sp>
      <p:sp>
        <p:nvSpPr>
          <p:cNvPr id="5" name="TextBox 4"/>
          <p:cNvSpPr txBox="1"/>
          <p:nvPr/>
        </p:nvSpPr>
        <p:spPr>
          <a:xfrm>
            <a:off x="981075" y="2181225"/>
            <a:ext cx="8610600" cy="2672526"/>
          </a:xfrm>
          <a:prstGeom prst="rect">
            <a:avLst/>
          </a:prstGeom>
          <a:noFill/>
        </p:spPr>
        <p:txBody>
          <a:bodyPr>
            <a:spAutoFit/>
          </a:bodyPr>
          <a:lstStyle/>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Creating Indicator Functions is also important to create bias in prediction based on what is more important</a:t>
            </a:r>
          </a:p>
          <a:p>
            <a:pPr marL="285750" indent="-285750">
              <a:spcBef>
                <a:spcPts val="1000"/>
              </a:spcBef>
              <a:buClr>
                <a:schemeClr val="accent1"/>
              </a:buClr>
              <a:buSzPct val="80000"/>
              <a:buFont typeface="Wingdings 3" charset="2"/>
              <a:buChar char=""/>
              <a:defRPr/>
            </a:pPr>
            <a:endParaRPr lang="en-US" dirty="0">
              <a:solidFill>
                <a:schemeClr val="tx1">
                  <a:lumMod val="75000"/>
                  <a:lumOff val="25000"/>
                </a:schemeClr>
              </a:solidFill>
              <a:latin typeface="Arial" charset="0"/>
              <a:cs typeface="Arial" charset="0"/>
            </a:endParaRPr>
          </a:p>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Following are the Indicator for Stock Price Prediction:</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RSI (Relative Strength Index):</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MFI (Money Flow Index)</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EMA (Exponential Moving Average)</a:t>
            </a:r>
          </a:p>
        </p:txBody>
      </p:sp>
    </p:spTree>
    <p:extLst>
      <p:ext uri="{BB962C8B-B14F-4D97-AF65-F5344CB8AC3E}">
        <p14:creationId xmlns:p14="http://schemas.microsoft.com/office/powerpoint/2010/main" val="2765534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Box 1"/>
          <p:cNvSpPr txBox="1">
            <a:spLocks noChangeArrowheads="1"/>
          </p:cNvSpPr>
          <p:nvPr/>
        </p:nvSpPr>
        <p:spPr bwMode="auto">
          <a:xfrm>
            <a:off x="838200" y="1076372"/>
            <a:ext cx="61150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lgn="ctr" eaLnBrk="1" hangingPunct="1">
              <a:spcBef>
                <a:spcPct val="0"/>
              </a:spcBef>
              <a:buFontTx/>
              <a:buNone/>
            </a:pPr>
            <a:r>
              <a:rPr lang="en-US" altLang="en-US" sz="3600" dirty="0">
                <a:solidFill>
                  <a:schemeClr val="accent1"/>
                </a:solidFill>
                <a:latin typeface="+mj-lt"/>
                <a:ea typeface="+mj-ea"/>
                <a:cs typeface="+mj-cs"/>
              </a:rPr>
              <a:t>Machine Learning Algorithm</a:t>
            </a:r>
          </a:p>
        </p:txBody>
      </p:sp>
      <p:sp>
        <p:nvSpPr>
          <p:cNvPr id="5" name="TextBox 4"/>
          <p:cNvSpPr txBox="1"/>
          <p:nvPr/>
        </p:nvSpPr>
        <p:spPr>
          <a:xfrm>
            <a:off x="981075" y="2181225"/>
            <a:ext cx="8610600" cy="2672526"/>
          </a:xfrm>
          <a:prstGeom prst="rect">
            <a:avLst/>
          </a:prstGeom>
          <a:noFill/>
        </p:spPr>
        <p:txBody>
          <a:bodyPr>
            <a:spAutoFit/>
          </a:bodyPr>
          <a:lstStyle/>
          <a:p>
            <a:pPr marL="285750"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RSI (Relative Strength Index):</a:t>
            </a: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Measures speed and change of price movements.</a:t>
            </a:r>
          </a:p>
          <a:p>
            <a:pPr marL="1200150" lvl="2"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It ranges in between 0 and 100</a:t>
            </a:r>
          </a:p>
          <a:p>
            <a:pPr marL="1200150" lvl="2" indent="-285750">
              <a:spcBef>
                <a:spcPts val="1000"/>
              </a:spcBef>
              <a:buClr>
                <a:schemeClr val="accent1"/>
              </a:buClr>
              <a:buSzPct val="80000"/>
              <a:buFont typeface="Wingdings 3" charset="2"/>
              <a:buChar char=""/>
              <a:defRPr/>
            </a:pPr>
            <a:endParaRPr lang="en-US" dirty="0">
              <a:solidFill>
                <a:schemeClr val="tx1">
                  <a:lumMod val="75000"/>
                  <a:lumOff val="25000"/>
                </a:schemeClr>
              </a:solidFill>
              <a:latin typeface="Arial" charset="0"/>
              <a:cs typeface="Arial" charset="0"/>
            </a:endParaRPr>
          </a:p>
          <a:p>
            <a:pPr marL="742950" lvl="1"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We consider overbought above 70 and oversold below 30 (generally)</a:t>
            </a:r>
          </a:p>
          <a:p>
            <a:pPr marL="1200150" lvl="2" indent="-285750">
              <a:spcBef>
                <a:spcPts val="1000"/>
              </a:spcBef>
              <a:buClr>
                <a:schemeClr val="accent1"/>
              </a:buClr>
              <a:buSzPct val="80000"/>
              <a:buFont typeface="Wingdings 3" charset="2"/>
              <a:buChar char=""/>
              <a:defRPr/>
            </a:pPr>
            <a:r>
              <a:rPr lang="en-US" dirty="0">
                <a:solidFill>
                  <a:schemeClr val="tx1">
                    <a:lumMod val="75000"/>
                    <a:lumOff val="25000"/>
                  </a:schemeClr>
                </a:solidFill>
                <a:latin typeface="Arial" charset="0"/>
                <a:cs typeface="Arial" charset="0"/>
              </a:rPr>
              <a:t>RSI = 100 – [100 / ( 1 + (Average of Upward Price Change / Average of Downward Price Change ) ) ]</a:t>
            </a:r>
          </a:p>
        </p:txBody>
      </p:sp>
    </p:spTree>
    <p:extLst>
      <p:ext uri="{BB962C8B-B14F-4D97-AF65-F5344CB8AC3E}">
        <p14:creationId xmlns:p14="http://schemas.microsoft.com/office/powerpoint/2010/main" val="1433850894"/>
      </p:ext>
    </p:extLst>
  </p:cSld>
  <p:clrMapOvr>
    <a:masterClrMapping/>
  </p:clrMapOvr>
</p:sld>
</file>

<file path=ppt/theme/theme1.xml><?xml version="1.0" encoding="utf-8"?>
<a:theme xmlns:a="http://schemas.openxmlformats.org/drawingml/2006/main" name="Facet">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2328</TotalTime>
  <Words>1291</Words>
  <Application>Microsoft Office PowerPoint</Application>
  <PresentationFormat>Widescreen</PresentationFormat>
  <Paragraphs>353</Paragraphs>
  <Slides>63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63</vt:i4>
      </vt:variant>
    </vt:vector>
  </HeadingPairs>
  <TitlesOfParts>
    <vt:vector size="70" baseType="lpstr">
      <vt:lpstr>Arial</vt:lpstr>
      <vt:lpstr>Calibri</vt:lpstr>
      <vt:lpstr>Times New Roman</vt:lpstr>
      <vt:lpstr>Trebuchet MS</vt:lpstr>
      <vt:lpstr>Wingdings</vt:lpstr>
      <vt:lpstr>Wingdings 3</vt:lpstr>
      <vt:lpstr>Facet</vt:lpstr>
      <vt:lpstr>PowerPoint Presentation</vt:lpstr>
      <vt:lpstr>Project  Profile </vt:lpstr>
      <vt:lpstr>PowerPoint Presentation</vt:lpstr>
      <vt:lpstr>Requirement Specification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USED HARDWARE AND SOFTWARE  CLINET SIDE</vt:lpstr>
      <vt:lpstr>USED HARDWARE AND SOFTWARE  Server SIDE</vt:lpstr>
      <vt:lpstr>FUNCTIONAL MODULE SPECIFICATION</vt:lpstr>
      <vt:lpstr>Functional Module Specification</vt:lpstr>
      <vt:lpstr> SYSTEM FLOW CHART</vt:lpstr>
      <vt:lpstr>SYSTEM FLOW CHART for Admin</vt:lpstr>
      <vt:lpstr>SYSTEM FLOW CHART for User</vt:lpstr>
      <vt:lpstr>Use-Case Diagram</vt:lpstr>
      <vt:lpstr>Use-Case Diagram</vt:lpstr>
      <vt:lpstr>Class Diagram</vt:lpstr>
      <vt:lpstr>Class Diagram</vt:lpstr>
      <vt:lpstr>Sequence Diagram</vt:lpstr>
      <vt:lpstr>Sequence Diagram for Admin</vt:lpstr>
      <vt:lpstr>Sequence Diagram for User</vt:lpstr>
      <vt:lpstr>Activity Diagram</vt:lpstr>
      <vt:lpstr>Activity Diagram for Admin</vt:lpstr>
      <vt:lpstr>Activity Diagram for User</vt:lpstr>
      <vt:lpstr>Deployment Diagram</vt:lpstr>
      <vt:lpstr>Deployment Diagram</vt:lpstr>
      <vt:lpstr>Data Dictionary</vt:lpstr>
      <vt:lpstr>Data Dictionary</vt:lpstr>
      <vt:lpstr>Data Dictionary</vt:lpstr>
      <vt:lpstr> Input &amp; Output Design</vt:lpstr>
      <vt:lpstr>Home Page</vt:lpstr>
      <vt:lpstr>Signup Page</vt:lpstr>
      <vt:lpstr>Signup Credential Validation:</vt:lpstr>
      <vt:lpstr>Login Page</vt:lpstr>
      <vt:lpstr>Login Credential Validation:</vt:lpstr>
      <vt:lpstr>Home after login</vt:lpstr>
      <vt:lpstr>Watchlist Page</vt:lpstr>
      <vt:lpstr>Holdings Page</vt:lpstr>
      <vt:lpstr>Prediction Page</vt:lpstr>
      <vt:lpstr>Prediction Page</vt:lpstr>
      <vt:lpstr>Admin Login Page</vt:lpstr>
      <vt:lpstr>Admin Login Credential Validation:</vt:lpstr>
      <vt:lpstr>Admin Home Page</vt:lpstr>
      <vt:lpstr>Admin User’s List</vt:lpstr>
      <vt:lpstr>Admin Add User/Super User Page</vt:lpstr>
      <vt:lpstr>Admin DataModel Page</vt:lpstr>
      <vt:lpstr>Admin Add DataModel Page</vt:lpstr>
      <vt:lpstr>Admin Change Password Page</vt:lpstr>
      <vt:lpstr>Admin Logout Page</vt:lpstr>
      <vt:lpstr>Testing</vt:lpstr>
      <vt:lpstr>Testing For Login/Signup Validation</vt:lpstr>
      <vt:lpstr>Testing For Watchlist</vt:lpstr>
      <vt:lpstr>Testing For Holding</vt:lpstr>
      <vt:lpstr>Testing For Prediction</vt:lpstr>
      <vt:lpstr>Future Enhancement </vt:lpstr>
      <vt:lpstr>Future Enhancement </vt:lpstr>
      <vt:lpstr>Bibliography</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Hetansh</dc:creator>
  <cp:lastModifiedBy>Preyash Patel</cp:lastModifiedBy>
  <cp:revision>67</cp:revision>
  <dcterms:created xsi:type="dcterms:W3CDTF">2020-04-04T06:25:03Z</dcterms:created>
  <dcterms:modified xsi:type="dcterms:W3CDTF">2021-04-23T07:54:05Z</dcterms:modified>
</cp:coreProperties>
</file>

<file path=docProps/thumbnail.jpeg>
</file>